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12192000" cy="6858000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Calibri Light" panose="020F0302020204030204" pitchFamily="34" charset="0"/>
      <p:regular r:id="rId73"/>
      <p:italic r:id="rId74"/>
    </p:embeddedFont>
    <p:embeddedFont>
      <p:font typeface="Poppins" panose="00000500000000000000" pitchFamily="2" charset="0"/>
      <p:regular r:id="rId75"/>
      <p:bold r:id="rId76"/>
      <p:italic r:id="rId77"/>
      <p:boldItalic r:id="rId78"/>
    </p:embeddedFont>
    <p:embeddedFont>
      <p:font typeface="Raleway Black" pitchFamily="2" charset="0"/>
      <p:bold r:id="rId79"/>
    </p:embeddedFont>
    <p:embeddedFont>
      <p:font typeface="Trebuchet MS" panose="020B0603020202020204" pitchFamily="34" charset="0"/>
      <p:regular r:id="rId80"/>
      <p:bold r:id="rId81"/>
      <p:italic r:id="rId82"/>
      <p:boldItalic r:id="rId8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4465CD"/>
    <a:srgbClr val="95ADF5"/>
    <a:srgbClr val="404040"/>
    <a:srgbClr val="F4D296"/>
    <a:srgbClr val="CCFF66"/>
    <a:srgbClr val="E62653"/>
    <a:srgbClr val="F7B900"/>
    <a:srgbClr val="4364CC"/>
    <a:srgbClr val="E2E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3CE5A-6B3A-433F-9DC1-B7344E97E367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44FAB-BD5F-4786-9743-07660BF47E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68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44FAB-BD5F-4786-9743-07660BF47E8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926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44FAB-BD5F-4786-9743-07660BF47E85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586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44FAB-BD5F-4786-9743-07660BF47E85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595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44FAB-BD5F-4786-9743-07660BF47E85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45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434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539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913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332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690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683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667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44FAB-BD5F-4786-9743-07660BF47E85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0581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942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775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87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603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1530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177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9994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791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170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013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44FAB-BD5F-4786-9743-07660BF47E85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2343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114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801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12642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5352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7057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0090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2981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668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44FAB-BD5F-4786-9743-07660BF47E8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706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44FAB-BD5F-4786-9743-07660BF47E85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600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44FAB-BD5F-4786-9743-07660BF47E85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40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44FAB-BD5F-4786-9743-07660BF47E85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1235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44FAB-BD5F-4786-9743-07660BF47E85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946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44FAB-BD5F-4786-9743-07660BF47E85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144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44FAB-BD5F-4786-9743-07660BF47E85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18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97E94-9B45-4F0F-9799-2BFAFD949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E2424-3CCC-4240-A0F2-61EF5B4AD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5128B-C244-4650-A0BC-CD12AF9E3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91DC3-053E-4C92-86AB-2324832C0B2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0912C-14A5-4F31-A6CA-BFA5275A7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3BF60-63C7-468F-8235-87E3F27B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240D-6EA0-41B6-BCCE-ACE308332B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9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EE78-0110-4842-9420-9A48F7EE4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2F5A6-88B1-41EC-9E46-A9E2831FA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31FCE-AE5E-4F87-B052-02F554C9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91DC3-053E-4C92-86AB-2324832C0B2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BF6AF-5134-4CAD-81DF-A41EC0E32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BE12A-FCC4-483E-BC6D-429A10ED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240D-6EA0-41B6-BCCE-ACE308332B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002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D88757-F601-4197-A785-CFAC581FD8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A96E9-B200-4AAF-B2A1-E50BA81B7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15311-721A-4A96-A1BD-C3176A0D4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91DC3-053E-4C92-86AB-2324832C0B2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535AC-DCBF-4F76-B143-E05BD1C4A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64A6C-CC30-471E-BFD7-3B18EBB7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240D-6EA0-41B6-BCCE-ACE308332B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15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94E30-39EC-4948-A8F1-6DBFECDBE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1191-BE3F-473A-842A-A60A8A046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89892-C81B-4399-996D-70A8BEF53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91DC3-053E-4C92-86AB-2324832C0B2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22A1A-836A-4A67-926A-ADFC847FE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6C798-639E-45A5-A58E-09A862BB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240D-6EA0-41B6-BCCE-ACE308332B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553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BAB4F-A8D4-450A-9C78-482F6EF03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3DE11-1173-4D92-955B-1381228CB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FC54B-D114-443F-8426-C2A4B049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91DC3-053E-4C92-86AB-2324832C0B2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D3EF9-8730-4E22-A9D5-B1BDBEE19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CD4E4-F000-43ED-B395-15389E2A8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240D-6EA0-41B6-BCCE-ACE308332B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90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E242-D7CF-4187-9B5B-9ABCB5CFF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59B07-C224-461F-9A8C-55E22E20E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9DE3C-6582-4C65-A52B-CB7538A46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4B5CF-5D38-4CA2-8A28-AAA3B65EF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91DC3-053E-4C92-86AB-2324832C0B2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AE016-4037-41C2-AE5F-00AD48D1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AC710-A34F-49F0-B5FB-AF4D6014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240D-6EA0-41B6-BCCE-ACE308332B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541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AC211-874E-4C12-95CC-5CA5437A9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962E4-4861-4E12-B623-4104D8CE5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EF7F6-20CD-4D70-8653-F8AC8CD03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6E6DA6-C7D7-4873-B8E8-9BE139514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9CD3B4-BE17-41B1-9C16-4178EB0C6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798CA9-E10C-4B69-BBBF-64D4D7186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91DC3-053E-4C92-86AB-2324832C0B2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55F822-D5A2-4244-9ABB-C5FBCCD3E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EF469F-AD8B-4600-A38A-9E89AB4E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240D-6EA0-41B6-BCCE-ACE308332B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788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C6747-FFCF-4E00-AA4F-64457C7D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6CBB3-D9B5-4E28-835C-DBFCAA3F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91DC3-053E-4C92-86AB-2324832C0B2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91027-7882-4DFA-BBEC-937C591E7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F6CBC-5E69-464E-986C-C027273B1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240D-6EA0-41B6-BCCE-ACE308332B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30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A3548B-2D3D-415D-BF03-6C348E1CF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91DC3-053E-4C92-86AB-2324832C0B2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EB48D-51CD-4C3C-82D0-8E93EFF4C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4D1D1-6304-4D05-8AC2-8D091BE6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240D-6EA0-41B6-BCCE-ACE308332B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990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3F9F-63FF-436C-A87A-6C464885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89E55-7FA9-4D73-BC5A-21375A86C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5A96C-7DE1-4579-8A83-DDBE16719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0B6F6-3BBD-4B86-9876-BAD62EF4D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91DC3-053E-4C92-86AB-2324832C0B2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3389-E258-4F26-B46C-E515C3EC3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D0EB0-6013-48B8-9E72-A86EA5D9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240D-6EA0-41B6-BCCE-ACE308332B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090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4D48C-B7B6-4486-8477-455988A0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F8608D-1209-422D-8C88-A701EF66F9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BC382-0279-4654-A6C5-EE49C745B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0248E-3724-4A38-9189-42D845344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91DC3-053E-4C92-86AB-2324832C0B2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FBBFC-5802-4A76-8F79-D65AE739A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18D97-6075-4F5E-B16D-B2845791C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240D-6EA0-41B6-BCCE-ACE308332B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82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B7375D-E580-4B14-B32F-3CC2155BF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A14E0-92B7-4D2C-9372-5784D84D2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57AEA-163D-458A-9E33-AF3201963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91DC3-053E-4C92-86AB-2324832C0B2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3A864-BE32-4B50-A6EA-08A8B4D11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26049-EEB5-489F-A6B7-C023245EA2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F240D-6EA0-41B6-BCCE-ACE308332B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62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jpeg"/><Relationship Id="rId4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EC846A-B690-4BD7-8AB8-CED4E1B53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722" y="1327378"/>
            <a:ext cx="5527249" cy="983579"/>
          </a:xfrm>
        </p:spPr>
        <p:txBody>
          <a:bodyPr>
            <a:normAutofit/>
          </a:bodyPr>
          <a:lstStyle/>
          <a:p>
            <a:pPr algn="l"/>
            <a:r>
              <a:rPr lang="en-US" sz="5000" dirty="0">
                <a:solidFill>
                  <a:srgbClr val="4465CD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Parts of Speech</a:t>
            </a:r>
            <a:endParaRPr lang="en-IN" sz="5000" dirty="0">
              <a:solidFill>
                <a:srgbClr val="4465CD"/>
              </a:solidFill>
              <a:latin typeface="Raleway Black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9E43B0B9-2D6F-4411-8D84-FC3CD562C1A0}"/>
              </a:ext>
            </a:extLst>
          </p:cNvPr>
          <p:cNvSpPr txBox="1">
            <a:spLocks/>
          </p:cNvSpPr>
          <p:nvPr/>
        </p:nvSpPr>
        <p:spPr>
          <a:xfrm>
            <a:off x="176722" y="3194473"/>
            <a:ext cx="5527249" cy="469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2400" dirty="0">
              <a:solidFill>
                <a:srgbClr val="E52552"/>
              </a:solidFill>
              <a:latin typeface="Raleway Black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4D15934B-B141-42D9-8090-D821F7B25F87}"/>
              </a:ext>
            </a:extLst>
          </p:cNvPr>
          <p:cNvSpPr txBox="1">
            <a:spLocks/>
          </p:cNvSpPr>
          <p:nvPr/>
        </p:nvSpPr>
        <p:spPr>
          <a:xfrm>
            <a:off x="176722" y="2195879"/>
            <a:ext cx="5527249" cy="3824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rgbClr val="95ABF4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Building blocks of language</a:t>
            </a:r>
            <a:endParaRPr lang="en-IN" sz="2000" dirty="0">
              <a:solidFill>
                <a:srgbClr val="95ABF4"/>
              </a:solidFill>
              <a:latin typeface="Raleway Black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04AC49D-EE45-45BA-8613-6FAA5A6954F7}"/>
              </a:ext>
            </a:extLst>
          </p:cNvPr>
          <p:cNvGrpSpPr/>
          <p:nvPr/>
        </p:nvGrpSpPr>
        <p:grpSpPr>
          <a:xfrm>
            <a:off x="-104171" y="-56712"/>
            <a:ext cx="12384910" cy="7063112"/>
            <a:chOff x="-104171" y="-56712"/>
            <a:chExt cx="12384910" cy="7063112"/>
          </a:xfrm>
        </p:grpSpPr>
        <p:sp>
          <p:nvSpPr>
            <p:cNvPr id="21" name="Title 6">
              <a:extLst>
                <a:ext uri="{FF2B5EF4-FFF2-40B4-BE49-F238E27FC236}">
                  <a16:creationId xmlns:a16="http://schemas.microsoft.com/office/drawing/2014/main" id="{7C96BF6D-0581-4E6F-8196-81DC24B5D342}"/>
                </a:ext>
              </a:extLst>
            </p:cNvPr>
            <p:cNvSpPr txBox="1">
              <a:spLocks/>
            </p:cNvSpPr>
            <p:nvPr/>
          </p:nvSpPr>
          <p:spPr>
            <a:xfrm>
              <a:off x="176721" y="3241526"/>
              <a:ext cx="5527249" cy="2611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rgbClr val="4465CD"/>
                  </a:solidFill>
                  <a:latin typeface="Raleway Black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Presented By : </a:t>
              </a:r>
              <a:r>
                <a:rPr lang="en-US" sz="2000" dirty="0">
                  <a:solidFill>
                    <a:srgbClr val="95ABF4"/>
                  </a:solidFill>
                  <a:latin typeface="Raleway Black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GROUP-A</a:t>
              </a:r>
            </a:p>
            <a:p>
              <a:pPr algn="l"/>
              <a:endParaRPr lang="en-US" sz="2400" dirty="0">
                <a:solidFill>
                  <a:srgbClr val="95ABF4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 algn="l">
                <a:spcAft>
                  <a:spcPts val="600"/>
                </a:spcAft>
                <a:buFont typeface="Wingdings" panose="05000000000000000000" pitchFamily="2" charset="2"/>
                <a:buChar char="ü"/>
              </a:pPr>
              <a:r>
                <a:rPr lang="en-US" sz="1800" dirty="0">
                  <a:solidFill>
                    <a:srgbClr val="95ABF4"/>
                  </a:solidFill>
                  <a:latin typeface="Raleway Black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Abhay Kumar</a:t>
              </a:r>
            </a:p>
            <a:p>
              <a:pPr marL="285750" indent="-285750" algn="l">
                <a:spcAft>
                  <a:spcPts val="600"/>
                </a:spcAft>
                <a:buFont typeface="Wingdings" panose="05000000000000000000" pitchFamily="2" charset="2"/>
                <a:buChar char="ü"/>
              </a:pPr>
              <a:r>
                <a:rPr lang="en-US" sz="1800" dirty="0">
                  <a:solidFill>
                    <a:srgbClr val="95ABF4"/>
                  </a:solidFill>
                  <a:latin typeface="Raleway Black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Abhiraj Sagar</a:t>
              </a:r>
            </a:p>
            <a:p>
              <a:pPr marL="285750" indent="-285750" algn="l">
                <a:spcAft>
                  <a:spcPts val="600"/>
                </a:spcAft>
                <a:buFont typeface="Wingdings" panose="05000000000000000000" pitchFamily="2" charset="2"/>
                <a:buChar char="ü"/>
              </a:pPr>
              <a:r>
                <a:rPr lang="en-US" sz="1800" dirty="0">
                  <a:solidFill>
                    <a:srgbClr val="95ABF4"/>
                  </a:solidFill>
                  <a:latin typeface="Raleway Black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Abhishek</a:t>
              </a:r>
            </a:p>
            <a:p>
              <a:pPr marL="285750" indent="-285750" algn="l">
                <a:spcAft>
                  <a:spcPts val="600"/>
                </a:spcAft>
                <a:buFont typeface="Wingdings" panose="05000000000000000000" pitchFamily="2" charset="2"/>
                <a:buChar char="ü"/>
              </a:pPr>
              <a:r>
                <a:rPr lang="en-US" sz="1800" dirty="0">
                  <a:solidFill>
                    <a:srgbClr val="95ABF4"/>
                  </a:solidFill>
                  <a:latin typeface="Raleway Black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Abhishek Pal</a:t>
              </a:r>
            </a:p>
            <a:p>
              <a:pPr marL="285750" indent="-285750" algn="l">
                <a:spcAft>
                  <a:spcPts val="600"/>
                </a:spcAft>
                <a:buFont typeface="Wingdings" panose="05000000000000000000" pitchFamily="2" charset="2"/>
                <a:buChar char="ü"/>
              </a:pPr>
              <a:r>
                <a:rPr lang="en-US" sz="1800" dirty="0">
                  <a:solidFill>
                    <a:srgbClr val="95ABF4"/>
                  </a:solidFill>
                  <a:latin typeface="Raleway Black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Ajeet Singh</a:t>
              </a:r>
            </a:p>
            <a:p>
              <a:pPr algn="l"/>
              <a:endParaRPr lang="en-IN" sz="2000" dirty="0">
                <a:solidFill>
                  <a:srgbClr val="95ABF4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6FAED4-D39F-4A5E-B376-07C56F041E7C}"/>
                </a:ext>
              </a:extLst>
            </p:cNvPr>
            <p:cNvGrpSpPr/>
            <p:nvPr/>
          </p:nvGrpSpPr>
          <p:grpSpPr>
            <a:xfrm>
              <a:off x="-104171" y="-56712"/>
              <a:ext cx="12384910" cy="7063112"/>
              <a:chOff x="-104171" y="-56712"/>
              <a:chExt cx="12384910" cy="706311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FF773D2-8BA6-4170-BC06-E425C4BF5A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9345" y="1251220"/>
                <a:ext cx="7360200" cy="4824611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D5879DB-C148-4872-B763-C95019F2615D}"/>
                  </a:ext>
                </a:extLst>
              </p:cNvPr>
              <p:cNvGrpSpPr/>
              <p:nvPr/>
            </p:nvGrpSpPr>
            <p:grpSpPr>
              <a:xfrm>
                <a:off x="-104171" y="-56712"/>
                <a:ext cx="12384910" cy="7063112"/>
                <a:chOff x="-104171" y="-56712"/>
                <a:chExt cx="12384910" cy="7063112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4FC24637-C175-4F00-A096-1572A3306CFD}"/>
                    </a:ext>
                  </a:extLst>
                </p:cNvPr>
                <p:cNvSpPr/>
                <p:nvPr/>
              </p:nvSpPr>
              <p:spPr>
                <a:xfrm>
                  <a:off x="-104171" y="6331937"/>
                  <a:ext cx="12384910" cy="674463"/>
                </a:xfrm>
                <a:prstGeom prst="rect">
                  <a:avLst/>
                </a:prstGeom>
                <a:solidFill>
                  <a:srgbClr val="95ADF5"/>
                </a:solidFill>
                <a:ln w="76200">
                  <a:solidFill>
                    <a:srgbClr val="4364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EB558078-8745-412B-8822-B099CF7DD22D}"/>
                    </a:ext>
                  </a:extLst>
                </p:cNvPr>
                <p:cNvSpPr/>
                <p:nvPr/>
              </p:nvSpPr>
              <p:spPr>
                <a:xfrm>
                  <a:off x="-104171" y="-56712"/>
                  <a:ext cx="12384910" cy="674463"/>
                </a:xfrm>
                <a:prstGeom prst="rect">
                  <a:avLst/>
                </a:prstGeom>
                <a:solidFill>
                  <a:srgbClr val="95ADF5"/>
                </a:solidFill>
                <a:ln w="76200">
                  <a:solidFill>
                    <a:srgbClr val="4364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70979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4631802" y="447488"/>
            <a:ext cx="2928395" cy="67300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CONCRETE NOUN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819390" y="1372531"/>
            <a:ext cx="10553218" cy="2652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A concrete noun refers to physical things that can be seen, touched, heard, smelled, or tasted.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6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 placed the </a:t>
            </a:r>
            <a:r>
              <a:rPr lang="en-IN" sz="2400" b="1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book</a:t>
            </a: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on the table.</a:t>
            </a:r>
            <a:endParaRPr lang="en-IN" sz="16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</a:t>
            </a:r>
            <a:r>
              <a:rPr lang="en-IN" sz="2400" b="1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cake</a:t>
            </a: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smells delicious.</a:t>
            </a:r>
            <a:endParaRPr lang="en-IN" sz="16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 </a:t>
            </a:r>
            <a:r>
              <a:rPr lang="en-IN" sz="2400" b="1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dog</a:t>
            </a: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barked outside.</a:t>
            </a:r>
            <a:endParaRPr lang="en-IN" sz="16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FCE114-51AA-4D34-AA5D-128D9975181F}"/>
              </a:ext>
            </a:extLst>
          </p:cNvPr>
          <p:cNvGrpSpPr/>
          <p:nvPr/>
        </p:nvGrpSpPr>
        <p:grpSpPr>
          <a:xfrm>
            <a:off x="861495" y="4252648"/>
            <a:ext cx="10753614" cy="2164102"/>
            <a:chOff x="946712" y="4215848"/>
            <a:chExt cx="10753614" cy="2164102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CA2773D8-825A-4A95-BBBD-EAF4B38CF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46712" y="4240290"/>
              <a:ext cx="2139660" cy="213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58BDD1A-A4B9-45F5-A874-1983D0C7A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11708" y="4290876"/>
              <a:ext cx="1939018" cy="1939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FF577F43-9EF1-4114-938E-D79FD7CF47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694034" y="4215848"/>
              <a:ext cx="2006292" cy="2006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2475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4631802" y="447488"/>
            <a:ext cx="2928395" cy="673005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COUNTABLE NOUN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819390" y="1372531"/>
            <a:ext cx="10553218" cy="2652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A countable noun refers to things that can be counted individually.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6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 have </a:t>
            </a:r>
            <a:r>
              <a:rPr lang="en-IN" sz="2400" b="1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three</a:t>
            </a: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apples.</a:t>
            </a:r>
            <a:endParaRPr lang="en-IN" sz="16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</a:t>
            </a:r>
            <a:r>
              <a:rPr lang="en-IN" sz="2400" b="1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students</a:t>
            </a: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 were happy.</a:t>
            </a:r>
            <a:endParaRPr lang="en-IN" sz="16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There are </a:t>
            </a:r>
            <a:r>
              <a:rPr lang="en-IN" sz="2400" b="1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four</a:t>
            </a: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seasons.</a:t>
            </a:r>
            <a:endParaRPr lang="en-IN" sz="16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FF577F43-9EF1-4114-938E-D79FD7CF4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12042" y="4277090"/>
            <a:ext cx="2006292" cy="200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32F1640-E890-47B4-A0C3-CFF744C23176}"/>
              </a:ext>
            </a:extLst>
          </p:cNvPr>
          <p:cNvGrpSpPr/>
          <p:nvPr/>
        </p:nvGrpSpPr>
        <p:grpSpPr>
          <a:xfrm>
            <a:off x="1106317" y="4777440"/>
            <a:ext cx="1993411" cy="1292396"/>
            <a:chOff x="955488" y="4470755"/>
            <a:chExt cx="1993411" cy="12923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2179B4-65F1-4A82-BCBC-DC2262AE7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5488" y="4470755"/>
              <a:ext cx="1014714" cy="10147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359E1C-401B-4530-A19D-78258BB69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4185" y="4470755"/>
              <a:ext cx="1014714" cy="101471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80DA07-0FD2-4A34-81CF-8BD2BA7FB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4837" y="4748437"/>
              <a:ext cx="1014714" cy="101471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60490FB-6BDE-4D9C-A757-51BC0A88D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864" y="4403543"/>
            <a:ext cx="1753386" cy="175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92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4419649" y="451968"/>
            <a:ext cx="3352701" cy="67300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UNCOUNTABLE NOUN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627180" y="1852126"/>
            <a:ext cx="6718500" cy="4441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An uncountable noun refers to things that cannot be counted individually and are measured in quantity.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5238750" algn="l"/>
              </a:tabLst>
            </a:pPr>
            <a:endParaRPr lang="en-IN" sz="2400" dirty="0">
              <a:effectLst/>
              <a:latin typeface="Poppins" panose="00000500000000000000" pitchFamily="2" charset="0"/>
              <a:ea typeface="Trebuchet MS" panose="020B0603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6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There is </a:t>
            </a:r>
            <a:r>
              <a:rPr lang="en-IN" sz="2400" b="1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water</a:t>
            </a: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in the glass.</a:t>
            </a:r>
            <a:endParaRPr lang="en-IN" sz="16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 threw out the </a:t>
            </a:r>
            <a:r>
              <a:rPr lang="en-IN" sz="2400" b="1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garbage</a:t>
            </a: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sz="16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She gave me some useful </a:t>
            </a:r>
            <a:r>
              <a:rPr lang="en-IN" sz="2400" b="1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information</a:t>
            </a: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sz="16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effectLst/>
              <a:latin typeface="Poppins" panose="00000500000000000000" pitchFamily="2" charset="0"/>
              <a:ea typeface="Trebuchet MS" panose="020B0603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490FB-6BDE-4D9C-A757-51BC0A88D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9870" y="773563"/>
            <a:ext cx="1753386" cy="1753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85D40B-F5A6-4809-A08A-7E11B99A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313" y="2657797"/>
            <a:ext cx="1884233" cy="18842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D47C18-E587-4130-A98B-7EA62D177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5546" y="4542030"/>
            <a:ext cx="1884234" cy="188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46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4419649" y="454219"/>
            <a:ext cx="3352701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COMPOUND NOUN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702947" y="1758611"/>
            <a:ext cx="8091852" cy="3856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A compound noun is made up of two or more words combined to form a single noun.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5238750" algn="l"/>
              </a:tabLst>
            </a:pPr>
            <a:endParaRPr lang="en-IN" sz="2400" dirty="0">
              <a:latin typeface="Poppins" panose="00000500000000000000" pitchFamily="2" charset="0"/>
              <a:ea typeface="Trebuchet MS" panose="020B0603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6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</a:t>
            </a:r>
            <a:r>
              <a:rPr lang="en-IN" sz="2400" b="1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toothbrush</a:t>
            </a: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is in the bathroom.</a:t>
            </a:r>
            <a:endParaRPr lang="en-IN" sz="16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She is a </a:t>
            </a:r>
            <a:r>
              <a:rPr lang="en-IN" sz="2400" b="1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software-engineer</a:t>
            </a: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sz="16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</a:t>
            </a:r>
            <a:r>
              <a:rPr lang="en-IN" sz="2400" b="1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mother-in-law</a:t>
            </a: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arrived yesterday.</a:t>
            </a:r>
            <a:endParaRPr lang="en-IN" sz="16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effectLst/>
              <a:latin typeface="Poppins" panose="00000500000000000000" pitchFamily="2" charset="0"/>
              <a:ea typeface="Trebuchet MS" panose="020B06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356FB4-74F0-4E9E-B7F0-FA54682FD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614" y="2401494"/>
            <a:ext cx="1753386" cy="1753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A8F2DA-2120-4E3B-B095-598751BCD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799" y="495838"/>
            <a:ext cx="1753386" cy="1753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87BA0E-5ED6-4860-A7A6-CA994B83F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242" y="4625603"/>
            <a:ext cx="1753387" cy="175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86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4419649" y="529139"/>
            <a:ext cx="3352701" cy="673005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MATERIAL NOUN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646670" y="1900851"/>
            <a:ext cx="7031517" cy="3856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A material noun refers to substances or materials from which things are made.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5238750" algn="l"/>
              </a:tabLst>
            </a:pPr>
            <a:endParaRPr lang="en-IN" sz="2400" dirty="0">
              <a:effectLst/>
              <a:latin typeface="Poppins" panose="00000500000000000000" pitchFamily="2" charset="0"/>
              <a:ea typeface="Trebuchet MS" panose="020B0603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6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This ring is made of </a:t>
            </a:r>
            <a:r>
              <a:rPr lang="en-IN" sz="2400" b="1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gold</a:t>
            </a: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sz="16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chair is made of </a:t>
            </a:r>
            <a:r>
              <a:rPr lang="en-IN" sz="2400" b="1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wood</a:t>
            </a: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sz="16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Cotton is a soft </a:t>
            </a:r>
            <a:r>
              <a:rPr lang="en-IN" sz="2400" b="1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fabric</a:t>
            </a: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sz="16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effectLst/>
              <a:latin typeface="Poppins" panose="00000500000000000000" pitchFamily="2" charset="0"/>
              <a:ea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72E7C-5C6B-424F-9246-B3E7EB7F0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484" y="2315583"/>
            <a:ext cx="1970592" cy="1970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E811F-99F6-4BB7-A362-C46F3F356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908" y="529139"/>
            <a:ext cx="1970592" cy="19705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5BFF39-A00F-4965-91E3-A7DFA1D10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9098" y="4654701"/>
            <a:ext cx="1562771" cy="156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49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794E-3AD5-4475-9D66-FE844EA5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80" y="735607"/>
            <a:ext cx="6094070" cy="6721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4465CD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PRONOUN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0C4DB-2DDF-4C97-B241-1C2B95211635}"/>
              </a:ext>
            </a:extLst>
          </p:cNvPr>
          <p:cNvSpPr txBox="1"/>
          <p:nvPr/>
        </p:nvSpPr>
        <p:spPr>
          <a:xfrm>
            <a:off x="664580" y="1407722"/>
            <a:ext cx="5237623" cy="236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Pronouns are a part of speech that are used to </a:t>
            </a:r>
            <a:r>
              <a:rPr lang="en-IN" sz="18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substitute nouns</a:t>
            </a: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 in a sentence to make it clearer and concise.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They are used to prevent repetition of the noun words.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meaning of the pronouns is mostly dependent on an antecedent. 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B23904-6898-4955-8855-63136A2B9E9B}"/>
              </a:ext>
            </a:extLst>
          </p:cNvPr>
          <p:cNvGrpSpPr/>
          <p:nvPr/>
        </p:nvGrpSpPr>
        <p:grpSpPr>
          <a:xfrm>
            <a:off x="9269913" y="1177328"/>
            <a:ext cx="2668928" cy="2593028"/>
            <a:chOff x="7164729" y="2617924"/>
            <a:chExt cx="3680749" cy="378492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21B33C6-0E3B-4264-9E9E-31C662083301}"/>
                </a:ext>
              </a:extLst>
            </p:cNvPr>
            <p:cNvSpPr/>
            <p:nvPr/>
          </p:nvSpPr>
          <p:spPr>
            <a:xfrm>
              <a:off x="7164729" y="2617924"/>
              <a:ext cx="3680749" cy="3784922"/>
            </a:xfrm>
            <a:prstGeom prst="roundRect">
              <a:avLst>
                <a:gd name="adj" fmla="val 7862"/>
              </a:avLst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1DC318-B622-48F1-8E93-51EB05B2F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11501" y="2898377"/>
              <a:ext cx="2187202" cy="2314937"/>
            </a:xfrm>
            <a:prstGeom prst="rect">
              <a:avLst/>
            </a:prstGeom>
            <a:ln>
              <a:noFill/>
              <a:prstDash val="sysDash"/>
            </a:ln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A500EF4-F89F-461F-9EAD-8913F97DE37E}"/>
                </a:ext>
              </a:extLst>
            </p:cNvPr>
            <p:cNvSpPr/>
            <p:nvPr/>
          </p:nvSpPr>
          <p:spPr>
            <a:xfrm>
              <a:off x="7396224" y="5497975"/>
              <a:ext cx="3287210" cy="6799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95AD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SUBSTITUE NOUNS</a:t>
              </a:r>
              <a:endParaRPr lang="en-IN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81A2B2-0C8E-4733-81A1-E8284BE09448}"/>
              </a:ext>
            </a:extLst>
          </p:cNvPr>
          <p:cNvGrpSpPr/>
          <p:nvPr/>
        </p:nvGrpSpPr>
        <p:grpSpPr>
          <a:xfrm>
            <a:off x="6399103" y="3045720"/>
            <a:ext cx="2668928" cy="2593028"/>
            <a:chOff x="7164729" y="2617924"/>
            <a:chExt cx="3680749" cy="378492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BFFCE7B-FADD-4FE0-8D92-7D3FD53233A7}"/>
                </a:ext>
              </a:extLst>
            </p:cNvPr>
            <p:cNvSpPr/>
            <p:nvPr/>
          </p:nvSpPr>
          <p:spPr>
            <a:xfrm>
              <a:off x="7164729" y="2617924"/>
              <a:ext cx="3680749" cy="3784922"/>
            </a:xfrm>
            <a:prstGeom prst="roundRect">
              <a:avLst>
                <a:gd name="adj" fmla="val 7862"/>
              </a:avLst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F6CE423-0A2C-4D02-B1D5-D19420FD9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11501" y="2898377"/>
              <a:ext cx="2187202" cy="2314937"/>
            </a:xfrm>
            <a:prstGeom prst="rect">
              <a:avLst/>
            </a:prstGeom>
            <a:ln>
              <a:noFill/>
              <a:prstDash val="sysDash"/>
            </a:ln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449CC1D-667E-4479-9509-FB4011897EFA}"/>
                </a:ext>
              </a:extLst>
            </p:cNvPr>
            <p:cNvSpPr/>
            <p:nvPr/>
          </p:nvSpPr>
          <p:spPr>
            <a:xfrm>
              <a:off x="7396224" y="5497975"/>
              <a:ext cx="3287210" cy="6799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95AD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PREVENTS REPETITION</a:t>
              </a:r>
              <a:endParaRPr lang="en-IN" sz="11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5CCECA4-79EB-46C5-A936-5BB79D6D35B5}"/>
              </a:ext>
            </a:extLst>
          </p:cNvPr>
          <p:cNvSpPr txBox="1"/>
          <p:nvPr/>
        </p:nvSpPr>
        <p:spPr>
          <a:xfrm>
            <a:off x="664580" y="3947324"/>
            <a:ext cx="5237623" cy="237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US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Examples,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5238750" algn="l"/>
              </a:tabLst>
            </a:pPr>
            <a:r>
              <a:rPr lang="en-IN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It</a:t>
            </a: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is a good idea.</a:t>
            </a:r>
            <a:endParaRPr lang="en-IN" sz="14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5238750" algn="l"/>
              </a:tabLst>
            </a:pP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 know the people </a:t>
            </a:r>
            <a:r>
              <a:rPr lang="en-IN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who</a:t>
            </a: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work here.</a:t>
            </a:r>
            <a:endParaRPr lang="en-IN" sz="14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5238750" algn="l"/>
              </a:tabLst>
            </a:pPr>
            <a:r>
              <a:rPr lang="en-IN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</a:t>
            </a: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is intelligent.</a:t>
            </a:r>
            <a:endParaRPr lang="en-IN" sz="14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5238750" algn="l"/>
              </a:tabLst>
            </a:pPr>
            <a:r>
              <a:rPr lang="en-IN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They</a:t>
            </a: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are very friendly.</a:t>
            </a:r>
            <a:endParaRPr lang="en-IN" sz="14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238750" algn="l"/>
              </a:tabLst>
            </a:pPr>
            <a:endParaRPr lang="en-IN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92899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794E-3AD5-4475-9D66-FE844EA5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79" y="558639"/>
            <a:ext cx="10678611" cy="6721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4465CD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CLASSIFICATION OF PRONOUNS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0C4DB-2DDF-4C97-B241-1C2B95211635}"/>
              </a:ext>
            </a:extLst>
          </p:cNvPr>
          <p:cNvSpPr txBox="1"/>
          <p:nvPr/>
        </p:nvSpPr>
        <p:spPr>
          <a:xfrm>
            <a:off x="548834" y="1132963"/>
            <a:ext cx="11335170" cy="376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5238750" algn="l"/>
              </a:tabLst>
            </a:pP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Pronouns can further be classified into the following 11 categories based on their functions: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5408B1-6E58-40B7-B3D8-3A99B9745FAA}"/>
              </a:ext>
            </a:extLst>
          </p:cNvPr>
          <p:cNvSpPr/>
          <p:nvPr/>
        </p:nvSpPr>
        <p:spPr>
          <a:xfrm>
            <a:off x="4803042" y="2100770"/>
            <a:ext cx="2530032" cy="67300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PRONOUNS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F00F52-790D-4058-9677-2262B391CB59}"/>
              </a:ext>
            </a:extLst>
          </p:cNvPr>
          <p:cNvSpPr/>
          <p:nvPr/>
        </p:nvSpPr>
        <p:spPr>
          <a:xfrm>
            <a:off x="428415" y="2929984"/>
            <a:ext cx="2530032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RELATIVE PRONOUNS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9BE633E-93A8-49F6-8D35-459D6C86E2FB}"/>
              </a:ext>
            </a:extLst>
          </p:cNvPr>
          <p:cNvSpPr/>
          <p:nvPr/>
        </p:nvSpPr>
        <p:spPr>
          <a:xfrm>
            <a:off x="1150385" y="3717064"/>
            <a:ext cx="2530032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POSSESSIVE PRONOUNS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B4A3FAC-5DD2-46E0-BE00-260794F74B22}"/>
              </a:ext>
            </a:extLst>
          </p:cNvPr>
          <p:cNvSpPr/>
          <p:nvPr/>
        </p:nvSpPr>
        <p:spPr>
          <a:xfrm>
            <a:off x="1874045" y="4499287"/>
            <a:ext cx="278853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REFLEXIVE PRONOUNS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828DF9-B14F-4D4C-AAF5-1DB98981143B}"/>
              </a:ext>
            </a:extLst>
          </p:cNvPr>
          <p:cNvSpPr/>
          <p:nvPr/>
        </p:nvSpPr>
        <p:spPr>
          <a:xfrm>
            <a:off x="2590469" y="5285367"/>
            <a:ext cx="278853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DEMONSTRATIVE PRONOUNS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73D16D2-86AF-4A32-97EB-5CF7DF832AE6}"/>
              </a:ext>
            </a:extLst>
          </p:cNvPr>
          <p:cNvSpPr/>
          <p:nvPr/>
        </p:nvSpPr>
        <p:spPr>
          <a:xfrm>
            <a:off x="4673791" y="6071445"/>
            <a:ext cx="278853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INTERROGATIVE PRONOUNS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01801C3-5C37-40DF-94FE-EC4CBA1E7DD4}"/>
              </a:ext>
            </a:extLst>
          </p:cNvPr>
          <p:cNvSpPr/>
          <p:nvPr/>
        </p:nvSpPr>
        <p:spPr>
          <a:xfrm>
            <a:off x="7005728" y="5285366"/>
            <a:ext cx="278853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INDEFINITE PRONOUNS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497D147-43CB-4D08-B1EF-44E07E84019E}"/>
              </a:ext>
            </a:extLst>
          </p:cNvPr>
          <p:cNvSpPr/>
          <p:nvPr/>
        </p:nvSpPr>
        <p:spPr>
          <a:xfrm>
            <a:off x="7877687" y="4499285"/>
            <a:ext cx="323223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PERSONAL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PRONOUNS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F482088-893F-4E4A-8B95-997EDB68A269}"/>
              </a:ext>
            </a:extLst>
          </p:cNvPr>
          <p:cNvSpPr/>
          <p:nvPr/>
        </p:nvSpPr>
        <p:spPr>
          <a:xfrm>
            <a:off x="8531352" y="3718432"/>
            <a:ext cx="323223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SUBJECT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PRONOUNS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029E338-68C6-4A4F-B611-62B1CB6B63B3}"/>
              </a:ext>
            </a:extLst>
          </p:cNvPr>
          <p:cNvSpPr/>
          <p:nvPr/>
        </p:nvSpPr>
        <p:spPr>
          <a:xfrm>
            <a:off x="8839348" y="2940067"/>
            <a:ext cx="323223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OBJECT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PRONOUNS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AB78EE-5B94-4990-B616-F155D235236D}"/>
              </a:ext>
            </a:extLst>
          </p:cNvPr>
          <p:cNvCxnSpPr>
            <a:cxnSpLocks/>
            <a:stCxn id="3" idx="1"/>
            <a:endCxn id="25" idx="3"/>
          </p:cNvCxnSpPr>
          <p:nvPr/>
        </p:nvCxnSpPr>
        <p:spPr>
          <a:xfrm flipH="1">
            <a:off x="2958447" y="2437273"/>
            <a:ext cx="1844595" cy="829214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617623-F848-41F4-BBF4-7356ACA49615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3680417" y="2772107"/>
            <a:ext cx="1604873" cy="1281460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D436FB8-1193-4B93-BFD2-EECC4591D9F4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4662578" y="2742405"/>
            <a:ext cx="1125244" cy="2093385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BCE5D54-9390-451E-879C-0D2379A9CF5E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5379002" y="2772107"/>
            <a:ext cx="556064" cy="2849763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275031-5FBC-4CF1-BB43-3FF675B3C8B3}"/>
              </a:ext>
            </a:extLst>
          </p:cNvPr>
          <p:cNvCxnSpPr>
            <a:cxnSpLocks/>
            <a:stCxn id="3" idx="2"/>
            <a:endCxn id="29" idx="0"/>
          </p:cNvCxnSpPr>
          <p:nvPr/>
        </p:nvCxnSpPr>
        <p:spPr>
          <a:xfrm>
            <a:off x="6068058" y="2773775"/>
            <a:ext cx="0" cy="3297670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2EEE66-FC5C-45F7-BD0E-22FFF0D34178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260758" y="2772107"/>
            <a:ext cx="744970" cy="2849762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84B00D-1F88-4D11-A338-05D84E2FD83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6421692" y="2753743"/>
            <a:ext cx="1455995" cy="2082045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BF9046B-B08D-43D6-B4E6-584DEE6BBBEB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989421" y="2772107"/>
            <a:ext cx="1541931" cy="1282828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2DDE24B-5CC2-4BB9-89A9-59BBB3353372}"/>
              </a:ext>
            </a:extLst>
          </p:cNvPr>
          <p:cNvCxnSpPr>
            <a:cxnSpLocks/>
            <a:stCxn id="3" idx="3"/>
            <a:endCxn id="33" idx="1"/>
          </p:cNvCxnSpPr>
          <p:nvPr/>
        </p:nvCxnSpPr>
        <p:spPr>
          <a:xfrm>
            <a:off x="7333074" y="2437273"/>
            <a:ext cx="1506274" cy="839297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0417812-9B54-4AE5-8CA9-2AFE5794C065}"/>
              </a:ext>
            </a:extLst>
          </p:cNvPr>
          <p:cNvSpPr/>
          <p:nvPr/>
        </p:nvSpPr>
        <p:spPr>
          <a:xfrm>
            <a:off x="8839347" y="2158422"/>
            <a:ext cx="323223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RECIPROCAL PRONOUNS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093453-6A99-438D-9EEC-E34DA97435E3}"/>
              </a:ext>
            </a:extLst>
          </p:cNvPr>
          <p:cNvSpPr/>
          <p:nvPr/>
        </p:nvSpPr>
        <p:spPr>
          <a:xfrm>
            <a:off x="142244" y="2141699"/>
            <a:ext cx="3137281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INTENSIVE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PRONOUNS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29D5FFC-AB83-4F16-8911-66AF98DADECB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3279525" y="2328055"/>
            <a:ext cx="1545252" cy="150147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69ABD37-5CB0-4418-9433-51AD22474D40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7326263" y="2343277"/>
            <a:ext cx="1513084" cy="151648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413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4480560" y="457648"/>
            <a:ext cx="3230880" cy="673005"/>
          </a:xfrm>
          <a:prstGeom prst="roundRect">
            <a:avLst>
              <a:gd name="adj" fmla="val 50000"/>
            </a:avLst>
          </a:prstGeom>
          <a:solidFill>
            <a:srgbClr val="E62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INTENSIVE PRONOUNS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819391" y="1413256"/>
            <a:ext cx="7620408" cy="421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Intensive pronouns are used to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emphasize a noun or another pronoun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 in the sentence.</a:t>
            </a:r>
            <a:endParaRPr lang="en-IN" sz="2400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manager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himself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approved the proposal.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 will do it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myself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if no one else can.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She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herself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solved the problem without any help.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Poppins" panose="00000500000000000000" pitchFamily="2" charset="0"/>
              <a:ea typeface="Trebuchet MS" panose="020B0603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731546-EBF4-4AC8-A256-711B1D730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77830" y="4539643"/>
            <a:ext cx="1755652" cy="175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B23EF0A-3A13-41D8-B796-E6EE7B6E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96758">
            <a:off x="8867439" y="692954"/>
            <a:ext cx="1440605" cy="144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6844EE2-4240-4A6C-8734-A677A621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1280">
            <a:off x="10212827" y="2398784"/>
            <a:ext cx="1493096" cy="14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896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4480560" y="457648"/>
            <a:ext cx="3230880" cy="67300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RELATIVE PRONOUNS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819391" y="1413256"/>
            <a:ext cx="7471169" cy="3738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Pronouns which is used to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relate one part of the sentence to another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 part of the sentence are called relative pronouns.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car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which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you bought is very fast.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 have a friend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who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loves painting.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This is the book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that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I was looking for.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lvl="0">
              <a:lnSpc>
                <a:spcPct val="107000"/>
              </a:lnSpc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Poppins" panose="00000500000000000000" pitchFamily="2" charset="0"/>
              <a:ea typeface="Trebuchet MS" panose="020B0603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731546-EBF4-4AC8-A256-711B1D730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732" y="459461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EB8D68-543C-4746-8C3B-252FBB56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27080">
            <a:off x="10076662" y="2707950"/>
            <a:ext cx="1657176" cy="165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B23EF0A-3A13-41D8-B796-E6EE7B6E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4089">
            <a:off x="8542395" y="561422"/>
            <a:ext cx="1687454" cy="168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117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4221480" y="449971"/>
            <a:ext cx="3749040" cy="673005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POSSESSIVE PRONOUNS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819390" y="1819656"/>
            <a:ext cx="7151129" cy="425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Pronouns which are used to express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possession of a certain entity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are called possessive pronouns.</a:t>
            </a:r>
            <a:endParaRPr lang="en-IN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gift is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hers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house on the corner is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ours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Is this pen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yours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?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lvl="0">
              <a:lnSpc>
                <a:spcPct val="107000"/>
              </a:lnSpc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Poppins" panose="00000500000000000000" pitchFamily="2" charset="0"/>
              <a:ea typeface="Trebuchet MS" panose="020B0603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2056D20-8E26-4318-B19A-2C29151B1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688" y="3138991"/>
            <a:ext cx="1879601" cy="187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45393F2-E33C-42E3-B42E-2D23AA21C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458" y="648170"/>
            <a:ext cx="1879601" cy="187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B884EFB-5DA5-4F04-93A7-C0B0313E7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498" y="4850052"/>
            <a:ext cx="1559519" cy="155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38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696E7D1-68B5-47EE-96E4-F72FAA74FE92}"/>
              </a:ext>
            </a:extLst>
          </p:cNvPr>
          <p:cNvSpPr txBox="1">
            <a:spLocks/>
          </p:cNvSpPr>
          <p:nvPr/>
        </p:nvSpPr>
        <p:spPr>
          <a:xfrm>
            <a:off x="3332374" y="649156"/>
            <a:ext cx="5527249" cy="983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>
                <a:solidFill>
                  <a:srgbClr val="4465CD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Parts of Speech</a:t>
            </a:r>
            <a:endParaRPr lang="en-IN" sz="5000" dirty="0">
              <a:solidFill>
                <a:srgbClr val="4465CD"/>
              </a:solidFill>
              <a:latin typeface="Raleway Black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E59E966-0EB5-44C9-8334-C86548063E67}"/>
              </a:ext>
            </a:extLst>
          </p:cNvPr>
          <p:cNvSpPr txBox="1">
            <a:spLocks/>
          </p:cNvSpPr>
          <p:nvPr/>
        </p:nvSpPr>
        <p:spPr>
          <a:xfrm>
            <a:off x="-14224" y="1632735"/>
            <a:ext cx="121920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400" dirty="0">
                <a:solidFill>
                  <a:srgbClr val="95ADF5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Parts of speech can be defined as the categories into which words are classified based on their roles and functions in a sentence.</a:t>
            </a:r>
            <a:endParaRPr lang="en-IN" sz="6000" dirty="0">
              <a:solidFill>
                <a:srgbClr val="95ADF5"/>
              </a:solidFill>
              <a:latin typeface="Raleway Black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9123D723-368D-46E6-8CED-A45F517FD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73" y="3085561"/>
            <a:ext cx="11771453" cy="28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57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4221479" y="320258"/>
            <a:ext cx="3749040" cy="67300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REFLEXIVE PRONOUNS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9030" y="1392936"/>
            <a:ext cx="7491489" cy="514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Reflexive pronouns are pronouns that refer back to the subject of the sentence.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They are used when the subject and the object of the sentence are the same person or thing.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She did the homework by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herself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 cut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myself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while chopping vegetables.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 looked at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himself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in the mirror.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lvl="0">
              <a:lnSpc>
                <a:spcPct val="107000"/>
              </a:lnSpc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Poppins" panose="00000500000000000000" pitchFamily="2" charset="0"/>
              <a:ea typeface="Trebuchet MS" panose="020B0603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20BD86F-70E0-4AC9-8EBB-7FE67C27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1000">
            <a:off x="9759246" y="4698620"/>
            <a:ext cx="1764450" cy="176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307EBFE-12F3-4651-8FAE-DD8777815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17876">
            <a:off x="8196371" y="2618568"/>
            <a:ext cx="1714832" cy="171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3F5CD15-0AA1-4F70-B6B0-320F778A0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10" y="517787"/>
            <a:ext cx="1895094" cy="189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446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DEMONSTRATIVE PRONOUNS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9030" y="1392936"/>
            <a:ext cx="7491489" cy="433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These pronouns are used to point to specific objects.</a:t>
            </a:r>
            <a:r>
              <a:rPr lang="en-IN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IrisUPC" panose="020B0604020202020204" pitchFamily="34" charset="-34"/>
              </a:rPr>
              <a:t>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They indicate which one(s) are being referred to based on their location from the speaker.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latin typeface="Poppins" panose="00000500000000000000" pitchFamily="2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latin typeface="Poppins" panose="00000500000000000000" pitchFamily="2" charset="0"/>
                <a:cs typeface="IrisUPC" panose="020B0604020202020204" pitchFamily="34" charset="-34"/>
              </a:rPr>
              <a:t>For example,</a:t>
            </a: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IN" sz="2400" b="1" dirty="0">
                <a:solidFill>
                  <a:srgbClr val="444444"/>
                </a:solidFill>
                <a:latin typeface="Poppins" panose="00000500000000000000" pitchFamily="2" charset="0"/>
                <a:cs typeface="IrisUPC" panose="020B0604020202020204" pitchFamily="34" charset="-34"/>
              </a:rPr>
              <a:t>This</a:t>
            </a:r>
            <a:r>
              <a:rPr lang="en-IN" sz="2400" dirty="0">
                <a:solidFill>
                  <a:srgbClr val="444444"/>
                </a:solidFill>
                <a:latin typeface="Poppins" panose="00000500000000000000" pitchFamily="2" charset="0"/>
                <a:cs typeface="IrisUPC" panose="020B0604020202020204" pitchFamily="34" charset="-34"/>
              </a:rPr>
              <a:t> is my favourite book.</a:t>
            </a: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rgbClr val="444444"/>
                </a:solidFill>
                <a:latin typeface="Poppins" panose="00000500000000000000" pitchFamily="2" charset="0"/>
                <a:cs typeface="IrisUPC" panose="020B0604020202020204" pitchFamily="34" charset="-34"/>
              </a:rPr>
              <a:t>I want </a:t>
            </a:r>
            <a:r>
              <a:rPr lang="en-IN" sz="2400" b="1" dirty="0">
                <a:solidFill>
                  <a:srgbClr val="444444"/>
                </a:solidFill>
                <a:latin typeface="Poppins" panose="00000500000000000000" pitchFamily="2" charset="0"/>
                <a:cs typeface="IrisUPC" panose="020B0604020202020204" pitchFamily="34" charset="-34"/>
              </a:rPr>
              <a:t>those</a:t>
            </a:r>
            <a:r>
              <a:rPr lang="en-IN" sz="2400" dirty="0">
                <a:solidFill>
                  <a:srgbClr val="444444"/>
                </a:solidFill>
                <a:latin typeface="Poppins" panose="00000500000000000000" pitchFamily="2" charset="0"/>
                <a:cs typeface="IrisUPC" panose="020B0604020202020204" pitchFamily="34" charset="-34"/>
              </a:rPr>
              <a:t> shoes.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2400" b="1" dirty="0">
                <a:solidFill>
                  <a:srgbClr val="444444"/>
                </a:solidFill>
                <a:latin typeface="Poppins" panose="00000500000000000000" pitchFamily="2" charset="0"/>
                <a:cs typeface="IrisUPC" panose="020B0604020202020204" pitchFamily="34" charset="-34"/>
              </a:rPr>
              <a:t>These</a:t>
            </a:r>
            <a:r>
              <a:rPr lang="en-IN" sz="2400" dirty="0">
                <a:solidFill>
                  <a:srgbClr val="444444"/>
                </a:solidFill>
                <a:latin typeface="Poppins" panose="00000500000000000000" pitchFamily="2" charset="0"/>
                <a:cs typeface="IrisUPC" panose="020B0604020202020204" pitchFamily="34" charset="-34"/>
              </a:rPr>
              <a:t> are the best cookies I’ve ever had.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3914B86-4582-439F-88AF-DA0A83A42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1333">
            <a:off x="9935510" y="913363"/>
            <a:ext cx="1521642" cy="152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FC08CC2-8A1E-4847-BDDD-697D111CC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4089">
            <a:off x="8778433" y="3048175"/>
            <a:ext cx="1530201" cy="153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0736B7C-4705-4F83-8B0C-8F5EF078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5911">
            <a:off x="10026265" y="4939438"/>
            <a:ext cx="1576166" cy="157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259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INTERROGATIVE PRONOUNS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9030" y="1392936"/>
            <a:ext cx="7491489" cy="3749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Pronouns which are used to ask questions are referred to as Interrogative Pronouns.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Who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is coming to the party?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What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did you have for dinner?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Which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one do you prefer?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681AF01-930C-48B3-A907-CC8528154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4793">
            <a:off x="9640288" y="2844436"/>
            <a:ext cx="2190688" cy="21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B28D45A-0C33-4791-BEAA-C5B765A4F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3852">
            <a:off x="8808720" y="567763"/>
            <a:ext cx="18542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27720A90-8D1E-4C78-BCAC-23957C55B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3447">
            <a:off x="7219658" y="4107724"/>
            <a:ext cx="1977099" cy="197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308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INDEFINITE PRONOUNS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9030" y="1392936"/>
            <a:ext cx="7491489" cy="4934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Indefinite pronouns are pronouns that refer to non-specific people or things. They do not point to a particular noun and are used when the exact identity is unknown or not important.</a:t>
            </a:r>
            <a:endParaRPr lang="en-IN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Someone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left their umbrella here.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Everybody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likes a good story.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Nothing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is faster than light.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681AF01-930C-48B3-A907-CC8528154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29025" y="2861234"/>
            <a:ext cx="2190688" cy="21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B28D45A-0C33-4791-BEAA-C5B765A4F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63852">
            <a:off x="8808720" y="567763"/>
            <a:ext cx="18542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27720A90-8D1E-4C78-BCAC-23957C55B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3447">
            <a:off x="7758721" y="4341404"/>
            <a:ext cx="1977099" cy="197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557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PERSONAL PRONOUNS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9030" y="1392936"/>
            <a:ext cx="7491489" cy="374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These pronouns are the pronouns which are used to substitute proper names in the sentences.</a:t>
            </a:r>
            <a:endParaRPr lang="en-IN" sz="2400" dirty="0">
              <a:solidFill>
                <a:srgbClr val="444444"/>
              </a:solidFill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is a talented guy.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She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went to the store.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They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are playing soccer in the park</a:t>
            </a:r>
            <a:endParaRPr lang="en-IN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B3C7B91-1D97-49E7-A792-FB7355B2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7255">
            <a:off x="9197287" y="1076112"/>
            <a:ext cx="1667821" cy="166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45FB0E5-1618-4DA2-B650-153FB6AF0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24725">
            <a:off x="10022178" y="3253335"/>
            <a:ext cx="1484856" cy="148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4BDA1056-4070-41A5-BC1A-50C7D91F5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4119">
            <a:off x="8030554" y="4521199"/>
            <a:ext cx="1788039" cy="178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220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SUBJECT PRONOUNS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9030" y="1392936"/>
            <a:ext cx="7491489" cy="324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The pronouns which performs actions in a sentence are called subject pronouns.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love to read books.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They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are going to the concert.</a:t>
            </a:r>
            <a:endParaRPr lang="en-IN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We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need to finish the project by tomorrow.</a:t>
            </a:r>
            <a:endParaRPr lang="en-IN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2201D5F-3EA6-44FD-803B-D00818FA2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260" y="776291"/>
            <a:ext cx="2017709" cy="201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756EBAB4-E2C5-412F-B00F-77C014752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0099">
            <a:off x="8481680" y="2938378"/>
            <a:ext cx="1926125" cy="192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B5DB089D-BE92-4BD5-B574-A7FDA1F3B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192" y="4636003"/>
            <a:ext cx="1831843" cy="183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070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OBJECT PRONOUNS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9030" y="1392936"/>
            <a:ext cx="7491489" cy="4136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Pronouns which receive the action in a sentence are referred to as object pronouns. They are used to substitute the object in a sentence.</a:t>
            </a:r>
            <a:endParaRPr lang="en-IN" sz="2400" dirty="0">
              <a:solidFill>
                <a:srgbClr val="444444"/>
              </a:solidFill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e gave the book to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me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Can you help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him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with the homework?</a:t>
            </a:r>
            <a:endParaRPr lang="en-IN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They invited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us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to their party.</a:t>
            </a:r>
            <a:endParaRPr lang="en-IN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756EBAB4-E2C5-412F-B00F-77C014752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57539" y="4568831"/>
            <a:ext cx="1926125" cy="192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31C962D2-13EE-46AD-8897-C1378313D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850" y="2981960"/>
            <a:ext cx="1722120" cy="172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780FCD6-91E6-4132-A2D3-9316455E6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769" y="772183"/>
            <a:ext cx="2063920" cy="199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711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RECIPROCAL PRONOUNS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1410" y="1392765"/>
            <a:ext cx="7547370" cy="490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Pronouns that are used to express a mutual relationship. They are mostly used when two or more people or things perform an action on each other.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They gave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each other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gifts for Christmas.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two friends hugged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one another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after years of separation.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We should respect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each other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 in every situation.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756EBAB4-E2C5-412F-B00F-77C014752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925177">
            <a:off x="8517799" y="4768962"/>
            <a:ext cx="1920217" cy="192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31C962D2-13EE-46AD-8897-C1378313D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97180">
            <a:off x="9990850" y="2981960"/>
            <a:ext cx="1722120" cy="172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780FCD6-91E6-4132-A2D3-9316455E6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41672">
            <a:off x="8833639" y="772274"/>
            <a:ext cx="1991360" cy="199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93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794E-3AD5-4475-9D66-FE844EA5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80" y="735607"/>
            <a:ext cx="6094070" cy="6721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4465CD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VERBS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0C4DB-2DDF-4C97-B241-1C2B95211635}"/>
              </a:ext>
            </a:extLst>
          </p:cNvPr>
          <p:cNvSpPr txBox="1"/>
          <p:nvPr/>
        </p:nvSpPr>
        <p:spPr>
          <a:xfrm>
            <a:off x="664580" y="1407722"/>
            <a:ext cx="5237623" cy="1963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ü"/>
              <a:tabLst>
                <a:tab pos="5238750" algn="l"/>
              </a:tabLst>
              <a:defRPr/>
            </a:pP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Verbs are used to express </a:t>
            </a:r>
            <a:r>
              <a:rPr lang="en-IN" sz="18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actions, occurrences, or states of being</a:t>
            </a: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ü"/>
              <a:tabLst>
                <a:tab pos="5238750" algn="l"/>
              </a:tabLst>
              <a:defRPr/>
            </a:pP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They are essential for forming sentences and conveying meaning by describing </a:t>
            </a:r>
            <a:r>
              <a:rPr lang="en-IN" sz="18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what the subject is doing</a:t>
            </a: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, </a:t>
            </a:r>
            <a:r>
              <a:rPr lang="en-IN" sz="18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what is happening</a:t>
            </a: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, or </a:t>
            </a:r>
            <a:r>
              <a:rPr lang="en-IN" sz="18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how the subject exists</a:t>
            </a: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B23904-6898-4955-8855-63136A2B9E9B}"/>
              </a:ext>
            </a:extLst>
          </p:cNvPr>
          <p:cNvGrpSpPr/>
          <p:nvPr/>
        </p:nvGrpSpPr>
        <p:grpSpPr>
          <a:xfrm>
            <a:off x="9224172" y="567728"/>
            <a:ext cx="2668928" cy="2593028"/>
            <a:chOff x="7164728" y="2617924"/>
            <a:chExt cx="3680749" cy="378492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21B33C6-0E3B-4264-9E9E-31C662083301}"/>
                </a:ext>
              </a:extLst>
            </p:cNvPr>
            <p:cNvSpPr/>
            <p:nvPr/>
          </p:nvSpPr>
          <p:spPr>
            <a:xfrm>
              <a:off x="7164728" y="2617924"/>
              <a:ext cx="3680749" cy="3784922"/>
            </a:xfrm>
            <a:prstGeom prst="roundRect">
              <a:avLst>
                <a:gd name="adj" fmla="val 7862"/>
              </a:avLst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1DC318-B622-48F1-8E93-51EB05B2F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11501" y="2898377"/>
              <a:ext cx="2187202" cy="2314937"/>
            </a:xfrm>
            <a:prstGeom prst="rect">
              <a:avLst/>
            </a:prstGeom>
            <a:ln>
              <a:noFill/>
              <a:prstDash val="sysDash"/>
            </a:ln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A500EF4-F89F-461F-9EAD-8913F97DE37E}"/>
                </a:ext>
              </a:extLst>
            </p:cNvPr>
            <p:cNvSpPr/>
            <p:nvPr/>
          </p:nvSpPr>
          <p:spPr>
            <a:xfrm>
              <a:off x="7396224" y="5497975"/>
              <a:ext cx="3287210" cy="6799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95AD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prstClr val="whit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WHAT IS HAPPENING ?</a:t>
              </a:r>
              <a:endPara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81A2B2-0C8E-4733-81A1-E8284BE09448}"/>
              </a:ext>
            </a:extLst>
          </p:cNvPr>
          <p:cNvGrpSpPr/>
          <p:nvPr/>
        </p:nvGrpSpPr>
        <p:grpSpPr>
          <a:xfrm>
            <a:off x="6315257" y="2056379"/>
            <a:ext cx="2668928" cy="2593028"/>
            <a:chOff x="7164729" y="2617924"/>
            <a:chExt cx="3680749" cy="378492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BFFCE7B-FADD-4FE0-8D92-7D3FD53233A7}"/>
                </a:ext>
              </a:extLst>
            </p:cNvPr>
            <p:cNvSpPr/>
            <p:nvPr/>
          </p:nvSpPr>
          <p:spPr>
            <a:xfrm>
              <a:off x="7164729" y="2617924"/>
              <a:ext cx="3680749" cy="3784922"/>
            </a:xfrm>
            <a:prstGeom prst="roundRect">
              <a:avLst>
                <a:gd name="adj" fmla="val 7862"/>
              </a:avLst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F6CE423-0A2C-4D02-B1D5-D19420FD9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11503" y="3177380"/>
              <a:ext cx="2187202" cy="2314937"/>
            </a:xfrm>
            <a:prstGeom prst="rect">
              <a:avLst/>
            </a:prstGeom>
            <a:ln>
              <a:noFill/>
              <a:prstDash val="sysDash"/>
            </a:ln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449CC1D-667E-4479-9509-FB4011897EFA}"/>
                </a:ext>
              </a:extLst>
            </p:cNvPr>
            <p:cNvSpPr/>
            <p:nvPr/>
          </p:nvSpPr>
          <p:spPr>
            <a:xfrm>
              <a:off x="7396224" y="5497975"/>
              <a:ext cx="3287210" cy="6799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95AD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rPr>
                <a:t>EXPRESSES ACTION</a:t>
              </a:r>
              <a:endPara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0CBDEC-F848-4AA5-B8AA-5039F05299CD}"/>
              </a:ext>
            </a:extLst>
          </p:cNvPr>
          <p:cNvSpPr txBox="1"/>
          <p:nvPr/>
        </p:nvSpPr>
        <p:spPr>
          <a:xfrm>
            <a:off x="710320" y="3884413"/>
            <a:ext cx="5532641" cy="2268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US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Examples,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5238750" algn="l"/>
              </a:tabLst>
            </a:pP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She </a:t>
            </a:r>
            <a:r>
              <a:rPr lang="en-IN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runs</a:t>
            </a: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every morning to stay fit.</a:t>
            </a:r>
            <a:endParaRPr lang="en-IN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5238750" algn="l"/>
              </a:tabLst>
            </a:pP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sky </a:t>
            </a:r>
            <a:r>
              <a:rPr lang="en-IN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is</a:t>
            </a: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clear and bright today.</a:t>
            </a:r>
            <a:endParaRPr lang="en-IN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5238750" algn="l"/>
              </a:tabLst>
            </a:pP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They </a:t>
            </a:r>
            <a:r>
              <a:rPr lang="en-IN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have</a:t>
            </a: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completed the project ahead of schedule.</a:t>
            </a:r>
            <a:endParaRPr lang="en-IN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5238750" algn="l"/>
              </a:tabLst>
            </a:pP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 </a:t>
            </a:r>
            <a:r>
              <a:rPr lang="en-IN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feels </a:t>
            </a: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tired after the long hike.</a:t>
            </a:r>
            <a:endParaRPr lang="en-IN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43B9CE-E783-406E-B0D9-CA1CB0FF7C72}"/>
              </a:ext>
            </a:extLst>
          </p:cNvPr>
          <p:cNvGrpSpPr/>
          <p:nvPr/>
        </p:nvGrpSpPr>
        <p:grpSpPr>
          <a:xfrm>
            <a:off x="9224172" y="3429000"/>
            <a:ext cx="2668928" cy="2593028"/>
            <a:chOff x="9224172" y="3314355"/>
            <a:chExt cx="2668928" cy="259302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F5A3F6D-0A12-44EC-9BFB-242CCC672F1C}"/>
                </a:ext>
              </a:extLst>
            </p:cNvPr>
            <p:cNvSpPr/>
            <p:nvPr/>
          </p:nvSpPr>
          <p:spPr>
            <a:xfrm>
              <a:off x="9224172" y="3314355"/>
              <a:ext cx="2668928" cy="2593028"/>
            </a:xfrm>
            <a:prstGeom prst="roundRect">
              <a:avLst>
                <a:gd name="adj" fmla="val 7862"/>
              </a:avLst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0811F60C-1380-4A83-9082-6146AD2F41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4805" y="3506987"/>
              <a:ext cx="1626875" cy="162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2F11CD4-FC27-4109-8BD5-9DC2B676B831}"/>
                </a:ext>
              </a:extLst>
            </p:cNvPr>
            <p:cNvSpPr/>
            <p:nvPr/>
          </p:nvSpPr>
          <p:spPr>
            <a:xfrm>
              <a:off x="9392030" y="5287461"/>
              <a:ext cx="2383571" cy="46582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95AD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rPr>
                <a:t>WHEN IT HAPPENED ?</a:t>
              </a:r>
              <a:endPara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468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794E-3AD5-4475-9D66-FE844EA5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79" y="558639"/>
            <a:ext cx="10678611" cy="6721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4465CD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CLASSIFICATION OF VERBS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0C4DB-2DDF-4C97-B241-1C2B95211635}"/>
              </a:ext>
            </a:extLst>
          </p:cNvPr>
          <p:cNvSpPr txBox="1"/>
          <p:nvPr/>
        </p:nvSpPr>
        <p:spPr>
          <a:xfrm>
            <a:off x="548834" y="1132963"/>
            <a:ext cx="11335170" cy="67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>
                <a:tab pos="5238750" algn="l"/>
              </a:tabLst>
              <a:defRPr/>
            </a:pP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Verbs can further be classified into the following categories based on the kinds of words that accompany it (verb) and the relationship those words have with the verb itself: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5408B1-6E58-40B7-B3D8-3A99B9745FAA}"/>
              </a:ext>
            </a:extLst>
          </p:cNvPr>
          <p:cNvSpPr/>
          <p:nvPr/>
        </p:nvSpPr>
        <p:spPr>
          <a:xfrm>
            <a:off x="4830984" y="2649733"/>
            <a:ext cx="2530032" cy="67300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VERBS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F00F52-790D-4058-9677-2262B391CB59}"/>
              </a:ext>
            </a:extLst>
          </p:cNvPr>
          <p:cNvSpPr/>
          <p:nvPr/>
        </p:nvSpPr>
        <p:spPr>
          <a:xfrm>
            <a:off x="3126373" y="4679329"/>
            <a:ext cx="2530032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TRANSITIVE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VERBS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9BE633E-93A8-49F6-8D35-459D6C86E2FB}"/>
              </a:ext>
            </a:extLst>
          </p:cNvPr>
          <p:cNvSpPr/>
          <p:nvPr/>
        </p:nvSpPr>
        <p:spPr>
          <a:xfrm>
            <a:off x="7037250" y="4679329"/>
            <a:ext cx="2530032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DITRANSITIVE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VERBS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828DF9-B14F-4D4C-AAF5-1DB98981143B}"/>
              </a:ext>
            </a:extLst>
          </p:cNvPr>
          <p:cNvSpPr/>
          <p:nvPr/>
        </p:nvSpPr>
        <p:spPr>
          <a:xfrm>
            <a:off x="8853720" y="2677476"/>
            <a:ext cx="278853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OPULAR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VERBS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AB78EE-5B94-4990-B616-F155D235236D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391389" y="3322738"/>
            <a:ext cx="861046" cy="1356591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617623-F848-41F4-BBF4-7356ACA49615}"/>
              </a:ext>
            </a:extLst>
          </p:cNvPr>
          <p:cNvCxnSpPr>
            <a:cxnSpLocks/>
            <a:stCxn id="3" idx="3"/>
            <a:endCxn id="28" idx="1"/>
          </p:cNvCxnSpPr>
          <p:nvPr/>
        </p:nvCxnSpPr>
        <p:spPr>
          <a:xfrm>
            <a:off x="7361016" y="2986236"/>
            <a:ext cx="1492704" cy="27743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093453-6A99-438D-9EEC-E34DA97435E3}"/>
              </a:ext>
            </a:extLst>
          </p:cNvPr>
          <p:cNvSpPr/>
          <p:nvPr/>
        </p:nvSpPr>
        <p:spPr>
          <a:xfrm>
            <a:off x="735304" y="2721704"/>
            <a:ext cx="265859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INTRANSITIVE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VERBS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29D5FFC-AB83-4F16-8911-66AF98DADECB}"/>
              </a:ext>
            </a:extLst>
          </p:cNvPr>
          <p:cNvCxnSpPr>
            <a:cxnSpLocks/>
            <a:stCxn id="3" idx="1"/>
            <a:endCxn id="53" idx="3"/>
          </p:cNvCxnSpPr>
          <p:nvPr/>
        </p:nvCxnSpPr>
        <p:spPr>
          <a:xfrm flipH="1">
            <a:off x="3393897" y="2986236"/>
            <a:ext cx="1437087" cy="71971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1813303-E035-4CCD-980C-81104B0C73B3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939567" y="3294534"/>
            <a:ext cx="1362699" cy="1384795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6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F114A7-B20A-4F1D-A7D7-475ADA64B008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5" r="7685"/>
          <a:stretch/>
        </p:blipFill>
        <p:spPr>
          <a:xfrm>
            <a:off x="8565266" y="150471"/>
            <a:ext cx="3441539" cy="655705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3BE7174-0730-41C7-807A-FB9126DAA520}"/>
              </a:ext>
            </a:extLst>
          </p:cNvPr>
          <p:cNvGrpSpPr/>
          <p:nvPr/>
        </p:nvGrpSpPr>
        <p:grpSpPr>
          <a:xfrm>
            <a:off x="347241" y="1723283"/>
            <a:ext cx="8576841" cy="3131140"/>
            <a:chOff x="474562" y="2067593"/>
            <a:chExt cx="8576841" cy="2453934"/>
          </a:xfrm>
        </p:grpSpPr>
        <p:sp>
          <p:nvSpPr>
            <p:cNvPr id="5" name="Title 6">
              <a:extLst>
                <a:ext uri="{FF2B5EF4-FFF2-40B4-BE49-F238E27FC236}">
                  <a16:creationId xmlns:a16="http://schemas.microsoft.com/office/drawing/2014/main" id="{5A401638-47CB-4BA9-8BA2-72035622EDD9}"/>
                </a:ext>
              </a:extLst>
            </p:cNvPr>
            <p:cNvSpPr txBox="1">
              <a:spLocks/>
            </p:cNvSpPr>
            <p:nvPr/>
          </p:nvSpPr>
          <p:spPr>
            <a:xfrm>
              <a:off x="474562" y="2067593"/>
              <a:ext cx="8576841" cy="16579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70000"/>
                </a:lnSpc>
              </a:pPr>
              <a:r>
                <a:rPr lang="en-US" sz="7200" dirty="0">
                  <a:solidFill>
                    <a:srgbClr val="92D050"/>
                  </a:solidFill>
                  <a:latin typeface="Raleway Black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Classification of </a:t>
              </a:r>
            </a:p>
            <a:p>
              <a:pPr>
                <a:lnSpc>
                  <a:spcPct val="70000"/>
                </a:lnSpc>
              </a:pPr>
              <a:r>
                <a:rPr lang="en-US" sz="4800" dirty="0">
                  <a:solidFill>
                    <a:srgbClr val="F7B900"/>
                  </a:solidFill>
                  <a:latin typeface="Raleway Black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Parts of Speech </a:t>
              </a:r>
              <a:endParaRPr lang="en-IN" sz="4800" dirty="0">
                <a:solidFill>
                  <a:srgbClr val="F7B900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D48982-F0A1-4452-A8CB-5BC0750E2A97}"/>
                </a:ext>
              </a:extLst>
            </p:cNvPr>
            <p:cNvSpPr txBox="1"/>
            <p:nvPr/>
          </p:nvSpPr>
          <p:spPr>
            <a:xfrm>
              <a:off x="474562" y="3725533"/>
              <a:ext cx="8102278" cy="7959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</a:rPr>
                <a:t>Parts of speech are categorized into distinct groups based on the specific </a:t>
              </a:r>
              <a:r>
                <a:rPr lang="en-I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</a:rPr>
                <a:t>function</a:t>
              </a:r>
              <a:r>
                <a:rPr lang="en-I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Trebuchet MS" panose="020B0603020202020204" pitchFamily="34" charset="0"/>
                </a:rPr>
                <a:t> &amp; </a:t>
              </a:r>
              <a:r>
                <a:rPr lang="en-I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</a:rPr>
                <a:t>meaning </a:t>
              </a:r>
              <a:r>
                <a:rPr lang="en-I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</a:rPr>
                <a:t>each word serves within the structure of the sentence.</a:t>
              </a:r>
              <a:endParaRPr lang="en-IN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997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INTRANSITIVE VERBS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9030" y="1392936"/>
            <a:ext cx="7491489" cy="3750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Symbol" panose="05050102010706020507" pitchFamily="18" charset="2"/>
              <a:buChar char=""/>
              <a:tabLst>
                <a:tab pos="5238750" algn="l"/>
              </a:tabLst>
              <a:defRPr/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An intransitive verb is one that does not have a direct object. Intransitive verbs may be followed by an adverb or end a sentence.</a:t>
            </a:r>
            <a:endParaRPr lang="en-IN" sz="2400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Symbol" panose="05050102010706020507" pitchFamily="18" charset="2"/>
              <a:buChar char=""/>
              <a:tabLst>
                <a:tab pos="5238750" algn="l"/>
              </a:tabLst>
              <a:defRPr/>
            </a:pPr>
            <a:endParaRPr lang="en-IN" sz="2400" dirty="0">
              <a:solidFill>
                <a:srgbClr val="444444"/>
              </a:solidFill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Symbol" panose="05050102010706020507" pitchFamily="18" charset="2"/>
              <a:buChar char=""/>
              <a:tabLst>
                <a:tab pos="5238750" algn="l"/>
              </a:tabLst>
              <a:defRPr/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guy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spoke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loudly.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kid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ran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faster than the teachers.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boy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wept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B5DB089D-BE92-4BD5-B574-A7FDA1F3B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00640" y="4759054"/>
            <a:ext cx="1358435" cy="135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FDE096AD-0401-46CA-A716-5FBB55AE0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480" y="390154"/>
            <a:ext cx="2020330" cy="202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B70791E2-611F-4E86-8338-D4ABBC36B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2366">
            <a:off x="7896860" y="270517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967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TRANSITIVE VERBS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9030" y="1392936"/>
            <a:ext cx="8109077" cy="4145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Transitive verbs are the verbs that require a direct object to complete their meaning. The action of a transitive verb is done to someone or something.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newspaper </a:t>
            </a:r>
            <a:r>
              <a:rPr lang="en-IN" sz="2400" b="1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was</a:t>
            </a:r>
            <a:r>
              <a:rPr lang="en-IN" sz="2400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</a:t>
            </a:r>
            <a:r>
              <a:rPr lang="en-IN" sz="2400" b="1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read </a:t>
            </a:r>
            <a:r>
              <a:rPr lang="en-IN" sz="2400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by my friend.</a:t>
            </a:r>
            <a:endParaRPr lang="en-IN" sz="2400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 speeding ticket </a:t>
            </a:r>
            <a:r>
              <a:rPr lang="en-IN" sz="2400" b="1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was</a:t>
            </a:r>
            <a:r>
              <a:rPr lang="en-IN" sz="2400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</a:t>
            </a:r>
            <a:r>
              <a:rPr lang="en-IN" sz="2400" b="1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earned </a:t>
            </a:r>
            <a:r>
              <a:rPr lang="en-IN" sz="2400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by the teenager.</a:t>
            </a:r>
            <a:endParaRPr lang="en-IN" sz="2400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 </a:t>
            </a:r>
            <a:r>
              <a:rPr lang="en-IN" sz="2400" b="1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drank </a:t>
            </a:r>
            <a:r>
              <a:rPr lang="en-IN" sz="2400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water.</a:t>
            </a:r>
            <a:endParaRPr lang="en-IN" sz="2400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B5DB089D-BE92-4BD5-B574-A7FDA1F3B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17865" y="5004599"/>
            <a:ext cx="1705370" cy="170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FDE096AD-0401-46CA-A716-5FBB55AE0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02905" y="422049"/>
            <a:ext cx="2020330" cy="202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B70791E2-611F-4E86-8338-D4ABBC36B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212366">
            <a:off x="8576176" y="26617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735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446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DITRANSITIVE VERBS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9030" y="1392936"/>
            <a:ext cx="8109077" cy="374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These verbs precede either two noun phrases or a noun phrase and then a prepositional phrase often led by 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to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 or 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for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players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gave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their teammates high fives.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They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sent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their friend an invitation.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I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bought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my sister a birthday cake</a:t>
            </a:r>
            <a:endParaRPr lang="en-IN" sz="2400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DE096AD-0401-46CA-A716-5FBB55AE0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978555">
            <a:off x="9619973" y="425520"/>
            <a:ext cx="1934831" cy="193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AABD55-DE66-488E-9091-12D339F0C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55570">
            <a:off x="9207289" y="4902280"/>
            <a:ext cx="1646708" cy="1646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243F93-0F08-443C-BB96-C770D958E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0643" y="2721505"/>
            <a:ext cx="1836650" cy="183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94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COPULAR VERBS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9030" y="1392936"/>
            <a:ext cx="8109077" cy="4647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Copular verbs are verbs that connect the subject of a sentence to a subject complement (such as a noun, pronoun, or adjective) that provides more information about the subject.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She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is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 doctor.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soup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tastes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delicious.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became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tired after the long trip.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DE096AD-0401-46CA-A716-5FBB55AE0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978555">
            <a:off x="9619973" y="425520"/>
            <a:ext cx="1934831" cy="193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AABD55-DE66-488E-9091-12D339F0C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55570">
            <a:off x="9207289" y="4902280"/>
            <a:ext cx="1646708" cy="1646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243F93-0F08-443C-BB96-C770D958E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0643" y="2721505"/>
            <a:ext cx="1836650" cy="183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18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794E-3AD5-4475-9D66-FE844EA5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80" y="735607"/>
            <a:ext cx="6094070" cy="6721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4465CD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ADJECTIVE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0C4DB-2DDF-4C97-B241-1C2B95211635}"/>
              </a:ext>
            </a:extLst>
          </p:cNvPr>
          <p:cNvSpPr txBox="1"/>
          <p:nvPr/>
        </p:nvSpPr>
        <p:spPr>
          <a:xfrm>
            <a:off x="664580" y="1407722"/>
            <a:ext cx="5237623" cy="3354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ü"/>
              <a:tabLst>
                <a:tab pos="5238750" algn="l"/>
              </a:tabLst>
              <a:defRPr/>
            </a:pP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An adjective is a word that </a:t>
            </a:r>
            <a:r>
              <a:rPr lang="en-IN" sz="18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describes, defines, </a:t>
            </a: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or</a:t>
            </a:r>
            <a:r>
              <a:rPr lang="en-IN" sz="18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 qualifies</a:t>
            </a: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 a noun or noun phrase by providing additional information about its attributes, such as </a:t>
            </a:r>
            <a:r>
              <a:rPr lang="en-IN" sz="18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size, shape, colour, origin, material, quality, quantity, or state.</a:t>
            </a:r>
          </a:p>
          <a:p>
            <a:pPr marR="0" lvl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>
                <a:tab pos="5238750" algn="l"/>
              </a:tabLst>
              <a:defRPr/>
            </a:pPr>
            <a:endParaRPr lang="en-IN" sz="1800" b="1" dirty="0">
              <a:solidFill>
                <a:srgbClr val="444444"/>
              </a:solidFill>
              <a:effectLst/>
              <a:latin typeface="Poppins" panose="00000500000000000000" pitchFamily="2" charset="0"/>
              <a:ea typeface="Trebuchet MS" panose="020B0603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  <a:defRPr/>
            </a:pP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Adjectives often answer questions like </a:t>
            </a:r>
            <a:r>
              <a:rPr lang="en-IN" sz="18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which one, what kind or how many.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ü"/>
              <a:tabLst>
                <a:tab pos="5238750" algn="l"/>
              </a:tabLst>
              <a:defRPr/>
            </a:pPr>
            <a:endParaRPr lang="en-IN" sz="1800" b="1" dirty="0">
              <a:solidFill>
                <a:srgbClr val="444444"/>
              </a:solidFill>
              <a:effectLst/>
              <a:latin typeface="Poppins" panose="00000500000000000000" pitchFamily="2" charset="0"/>
              <a:ea typeface="Trebuchet MS" panose="020B0603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B23904-6898-4955-8855-63136A2B9E9B}"/>
              </a:ext>
            </a:extLst>
          </p:cNvPr>
          <p:cNvGrpSpPr/>
          <p:nvPr/>
        </p:nvGrpSpPr>
        <p:grpSpPr>
          <a:xfrm>
            <a:off x="9224172" y="567728"/>
            <a:ext cx="2668928" cy="2593028"/>
            <a:chOff x="7164728" y="2617924"/>
            <a:chExt cx="3680749" cy="378492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21B33C6-0E3B-4264-9E9E-31C662083301}"/>
                </a:ext>
              </a:extLst>
            </p:cNvPr>
            <p:cNvSpPr/>
            <p:nvPr/>
          </p:nvSpPr>
          <p:spPr>
            <a:xfrm>
              <a:off x="7164728" y="2617924"/>
              <a:ext cx="3680749" cy="3784922"/>
            </a:xfrm>
            <a:prstGeom prst="roundRect">
              <a:avLst>
                <a:gd name="adj" fmla="val 7862"/>
              </a:avLst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1DC318-B622-48F1-8E93-51EB05B2F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11502" y="2898377"/>
              <a:ext cx="2187202" cy="2314937"/>
            </a:xfrm>
            <a:prstGeom prst="rect">
              <a:avLst/>
            </a:prstGeom>
            <a:ln>
              <a:noFill/>
              <a:prstDash val="sysDash"/>
            </a:ln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A500EF4-F89F-461F-9EAD-8913F97DE37E}"/>
                </a:ext>
              </a:extLst>
            </p:cNvPr>
            <p:cNvSpPr/>
            <p:nvPr/>
          </p:nvSpPr>
          <p:spPr>
            <a:xfrm>
              <a:off x="7396224" y="5497975"/>
              <a:ext cx="3287210" cy="6799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95AD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rPr>
                <a:t>ATTRIBUTES OF NOUN</a:t>
              </a:r>
              <a:endPara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81A2B2-0C8E-4733-81A1-E8284BE09448}"/>
              </a:ext>
            </a:extLst>
          </p:cNvPr>
          <p:cNvGrpSpPr/>
          <p:nvPr/>
        </p:nvGrpSpPr>
        <p:grpSpPr>
          <a:xfrm>
            <a:off x="6315257" y="2056379"/>
            <a:ext cx="2668928" cy="2593028"/>
            <a:chOff x="7164729" y="2617924"/>
            <a:chExt cx="3680749" cy="378492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BFFCE7B-FADD-4FE0-8D92-7D3FD53233A7}"/>
                </a:ext>
              </a:extLst>
            </p:cNvPr>
            <p:cNvSpPr/>
            <p:nvPr/>
          </p:nvSpPr>
          <p:spPr>
            <a:xfrm>
              <a:off x="7164729" y="2617924"/>
              <a:ext cx="3680749" cy="3784922"/>
            </a:xfrm>
            <a:prstGeom prst="roundRect">
              <a:avLst>
                <a:gd name="adj" fmla="val 7862"/>
              </a:avLst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F6CE423-0A2C-4D02-B1D5-D19420FD9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11503" y="2900481"/>
              <a:ext cx="2187202" cy="2314937"/>
            </a:xfrm>
            <a:prstGeom prst="rect">
              <a:avLst/>
            </a:prstGeom>
            <a:ln>
              <a:noFill/>
              <a:prstDash val="sysDash"/>
            </a:ln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449CC1D-667E-4479-9509-FB4011897EFA}"/>
                </a:ext>
              </a:extLst>
            </p:cNvPr>
            <p:cNvSpPr/>
            <p:nvPr/>
          </p:nvSpPr>
          <p:spPr>
            <a:xfrm>
              <a:off x="7396224" y="5497975"/>
              <a:ext cx="3287210" cy="6799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95AD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rPr>
                <a:t>EXPRESSES QUALITY</a:t>
              </a:r>
              <a:endPara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0CBDEC-F848-4AA5-B8AA-5039F05299CD}"/>
              </a:ext>
            </a:extLst>
          </p:cNvPr>
          <p:cNvSpPr txBox="1"/>
          <p:nvPr/>
        </p:nvSpPr>
        <p:spPr>
          <a:xfrm>
            <a:off x="664580" y="4668012"/>
            <a:ext cx="5532641" cy="156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US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Examples,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5238750" algn="l"/>
              </a:tabLst>
            </a:pP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</a:t>
            </a:r>
            <a:r>
              <a:rPr lang="en-IN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beautiful</a:t>
            </a: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garden was full of flowers.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5238750" algn="l"/>
              </a:tabLst>
            </a:pPr>
            <a:r>
              <a:rPr lang="en-IN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 wore </a:t>
            </a:r>
            <a:r>
              <a:rPr lang="en-IN" b="1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blue</a:t>
            </a:r>
            <a:r>
              <a:rPr lang="en-IN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jacket.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5238750" algn="l"/>
              </a:tabLst>
            </a:pP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That book is </a:t>
            </a:r>
            <a:r>
              <a:rPr lang="en-IN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heavy</a:t>
            </a: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43B9CE-E783-406E-B0D9-CA1CB0FF7C72}"/>
              </a:ext>
            </a:extLst>
          </p:cNvPr>
          <p:cNvGrpSpPr/>
          <p:nvPr/>
        </p:nvGrpSpPr>
        <p:grpSpPr>
          <a:xfrm>
            <a:off x="9224172" y="3429000"/>
            <a:ext cx="2668928" cy="2593028"/>
            <a:chOff x="9224172" y="3314355"/>
            <a:chExt cx="2668928" cy="259302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F5A3F6D-0A12-44EC-9BFB-242CCC672F1C}"/>
                </a:ext>
              </a:extLst>
            </p:cNvPr>
            <p:cNvSpPr/>
            <p:nvPr/>
          </p:nvSpPr>
          <p:spPr>
            <a:xfrm>
              <a:off x="9224172" y="3314355"/>
              <a:ext cx="2668928" cy="2593028"/>
            </a:xfrm>
            <a:prstGeom prst="roundRect">
              <a:avLst>
                <a:gd name="adj" fmla="val 7862"/>
              </a:avLst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0811F60C-1380-4A83-9082-6146AD2F41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854805" y="3506987"/>
              <a:ext cx="1626875" cy="162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2F11CD4-FC27-4109-8BD5-9DC2B676B831}"/>
                </a:ext>
              </a:extLst>
            </p:cNvPr>
            <p:cNvSpPr/>
            <p:nvPr/>
          </p:nvSpPr>
          <p:spPr>
            <a:xfrm>
              <a:off x="9392030" y="5287461"/>
              <a:ext cx="2383571" cy="46582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95AD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rPr>
                <a:t>ADDITIONAL INFO</a:t>
              </a:r>
              <a:endPara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6169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794E-3AD5-4475-9D66-FE844EA5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79" y="558639"/>
            <a:ext cx="10678611" cy="6721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4465CD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CLASSIFICATION OF ADJECTIVES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0C4DB-2DDF-4C97-B241-1C2B95211635}"/>
              </a:ext>
            </a:extLst>
          </p:cNvPr>
          <p:cNvSpPr txBox="1"/>
          <p:nvPr/>
        </p:nvSpPr>
        <p:spPr>
          <a:xfrm>
            <a:off x="548834" y="1132963"/>
            <a:ext cx="11335170" cy="376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>
                <a:tab pos="5238750" algn="l"/>
              </a:tabLst>
              <a:defRPr/>
            </a:pP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Adjective can further be classified into the following categories based on their use: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5408B1-6E58-40B7-B3D8-3A99B9745FAA}"/>
              </a:ext>
            </a:extLst>
          </p:cNvPr>
          <p:cNvSpPr/>
          <p:nvPr/>
        </p:nvSpPr>
        <p:spPr>
          <a:xfrm>
            <a:off x="4830984" y="2589167"/>
            <a:ext cx="2530032" cy="67300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ADJECTIVES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F00F52-790D-4058-9677-2262B391CB59}"/>
              </a:ext>
            </a:extLst>
          </p:cNvPr>
          <p:cNvSpPr/>
          <p:nvPr/>
        </p:nvSpPr>
        <p:spPr>
          <a:xfrm>
            <a:off x="4830984" y="4794938"/>
            <a:ext cx="2530032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NOMINALIZED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ADJECTIVES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828DF9-B14F-4D4C-AAF5-1DB98981143B}"/>
              </a:ext>
            </a:extLst>
          </p:cNvPr>
          <p:cNvSpPr/>
          <p:nvPr/>
        </p:nvSpPr>
        <p:spPr>
          <a:xfrm>
            <a:off x="7732684" y="4794356"/>
            <a:ext cx="278853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POSTPOSITIVE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ADJECTIVES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AB78EE-5B94-4990-B616-F155D235236D}"/>
              </a:ext>
            </a:extLst>
          </p:cNvPr>
          <p:cNvCxnSpPr>
            <a:cxnSpLocks/>
            <a:stCxn id="3" idx="2"/>
            <a:endCxn id="25" idx="0"/>
          </p:cNvCxnSpPr>
          <p:nvPr/>
        </p:nvCxnSpPr>
        <p:spPr>
          <a:xfrm>
            <a:off x="6096000" y="3262172"/>
            <a:ext cx="0" cy="1532766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617623-F848-41F4-BBF4-7356ACA49615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878320" y="3262172"/>
            <a:ext cx="2248631" cy="1532184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093453-6A99-438D-9EEC-E34DA97435E3}"/>
              </a:ext>
            </a:extLst>
          </p:cNvPr>
          <p:cNvSpPr/>
          <p:nvPr/>
        </p:nvSpPr>
        <p:spPr>
          <a:xfrm>
            <a:off x="1800723" y="4794355"/>
            <a:ext cx="265859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PREPOSITIVE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ADJECTIVES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29D5FFC-AB83-4F16-8911-66AF98DADECB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3130020" y="3262172"/>
            <a:ext cx="2346220" cy="1532183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99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PREPOSITIVE ADJECTIVES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9030" y="1392936"/>
            <a:ext cx="8109077" cy="414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These are also called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attributive adjectives.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These adjectives come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before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the noun they modify, which is the most common placement of an adjective in the English Language.</a:t>
            </a:r>
            <a:endParaRPr lang="en-IN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 was wearing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leather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boots.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They live in a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small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town.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 is a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brave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guy.</a:t>
            </a:r>
            <a:endParaRPr lang="en-IN" sz="2400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58500-7C12-42AE-8E09-8422F999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17329">
            <a:off x="8800012" y="170407"/>
            <a:ext cx="2129707" cy="2129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77BEED-CE8A-49F6-ACD8-484D30597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640" y="2521807"/>
            <a:ext cx="1814386" cy="18143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3B1EC8-9CE6-4981-A318-F35D8B088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14278">
            <a:off x="8927605" y="4604954"/>
            <a:ext cx="1874520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99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POSTPOSITIVE ADJECTIVES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9031" y="1392936"/>
            <a:ext cx="7303530" cy="3358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These adjectives come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after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the noun they modify. 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Is there anything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special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in the box?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We need someone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intelligent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for this.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Nothing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important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happened today.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58500-7C12-42AE-8E09-8422F9996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36284">
            <a:off x="8899393" y="738947"/>
            <a:ext cx="1776835" cy="1776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84A516-E404-457A-B4F9-EBD3E21B6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86648">
            <a:off x="9936134" y="2903914"/>
            <a:ext cx="1776835" cy="1776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BF53F5-57A2-483D-9944-69332E26E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08537">
            <a:off x="8270240" y="4353560"/>
            <a:ext cx="1916003" cy="191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52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NOMINALIZED ADJECTIVES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9031" y="1392936"/>
            <a:ext cx="7713524" cy="3355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These adjectives act as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nouns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 and usually refer to groups, abstract ideas, or categories.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rich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should help the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poor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brave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was honoured for their courage.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 appreciates the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unknown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in life.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6AA04-7D6F-4749-BB76-21D51510A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6147">
            <a:off x="9808965" y="648033"/>
            <a:ext cx="1763044" cy="17630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C6A1A5-3471-439A-8B18-2182CD255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122" y="2552037"/>
            <a:ext cx="2343365" cy="234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FA46E2-4CE1-4CC9-8ADE-B5EFB5B90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2175">
            <a:off x="9822571" y="4597001"/>
            <a:ext cx="2044965" cy="204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89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794E-3AD5-4475-9D66-FE844EA5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80" y="735607"/>
            <a:ext cx="6094070" cy="6721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4465CD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ADVERB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0C4DB-2DDF-4C97-B241-1C2B95211635}"/>
              </a:ext>
            </a:extLst>
          </p:cNvPr>
          <p:cNvSpPr txBox="1"/>
          <p:nvPr/>
        </p:nvSpPr>
        <p:spPr>
          <a:xfrm>
            <a:off x="664580" y="1407722"/>
            <a:ext cx="5237623" cy="2955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An </a:t>
            </a:r>
            <a:r>
              <a:rPr lang="en-IN" sz="18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adverb</a:t>
            </a: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 is a word or an expression that generally modifies a </a:t>
            </a: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verb, an adjective or another adverb in a sentence.</a:t>
            </a:r>
            <a:endParaRPr lang="en-IN" sz="1800" b="1" dirty="0">
              <a:solidFill>
                <a:srgbClr val="444444"/>
              </a:solidFill>
              <a:effectLst/>
              <a:latin typeface="Poppins" panose="00000500000000000000" pitchFamily="2" charset="0"/>
              <a:ea typeface="Trebuchet MS" panose="020B0603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Adverbs typically express manner, place, time, frequency, degree, or level of certainty by answering questions such as </a:t>
            </a:r>
            <a:r>
              <a:rPr lang="en-IN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how, in what way, when, where, to what extent.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ü"/>
              <a:tabLst>
                <a:tab pos="5238750" algn="l"/>
              </a:tabLst>
              <a:defRPr/>
            </a:pPr>
            <a:endParaRPr lang="en-IN" sz="1800" b="1" dirty="0">
              <a:solidFill>
                <a:srgbClr val="444444"/>
              </a:solidFill>
              <a:effectLst/>
              <a:latin typeface="Poppins" panose="00000500000000000000" pitchFamily="2" charset="0"/>
              <a:ea typeface="Trebuchet MS" panose="020B0603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B23904-6898-4955-8855-63136A2B9E9B}"/>
              </a:ext>
            </a:extLst>
          </p:cNvPr>
          <p:cNvGrpSpPr/>
          <p:nvPr/>
        </p:nvGrpSpPr>
        <p:grpSpPr>
          <a:xfrm>
            <a:off x="9224172" y="567728"/>
            <a:ext cx="2668928" cy="2593028"/>
            <a:chOff x="7164728" y="2617924"/>
            <a:chExt cx="3680749" cy="378492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21B33C6-0E3B-4264-9E9E-31C662083301}"/>
                </a:ext>
              </a:extLst>
            </p:cNvPr>
            <p:cNvSpPr/>
            <p:nvPr/>
          </p:nvSpPr>
          <p:spPr>
            <a:xfrm>
              <a:off x="7164728" y="2617924"/>
              <a:ext cx="3680749" cy="3784922"/>
            </a:xfrm>
            <a:prstGeom prst="roundRect">
              <a:avLst>
                <a:gd name="adj" fmla="val 7862"/>
              </a:avLst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1DC318-B622-48F1-8E93-51EB05B2F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11502" y="2898377"/>
              <a:ext cx="2187202" cy="2314937"/>
            </a:xfrm>
            <a:prstGeom prst="rect">
              <a:avLst/>
            </a:prstGeom>
            <a:ln>
              <a:noFill/>
              <a:prstDash val="sysDash"/>
            </a:ln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A500EF4-F89F-461F-9EAD-8913F97DE37E}"/>
                </a:ext>
              </a:extLst>
            </p:cNvPr>
            <p:cNvSpPr/>
            <p:nvPr/>
          </p:nvSpPr>
          <p:spPr>
            <a:xfrm>
              <a:off x="7396224" y="5497975"/>
              <a:ext cx="3287210" cy="6799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95AD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rPr>
                <a:t>FREQUENCY</a:t>
              </a:r>
              <a:endPara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81A2B2-0C8E-4733-81A1-E8284BE09448}"/>
              </a:ext>
            </a:extLst>
          </p:cNvPr>
          <p:cNvGrpSpPr/>
          <p:nvPr/>
        </p:nvGrpSpPr>
        <p:grpSpPr>
          <a:xfrm>
            <a:off x="6315257" y="2056379"/>
            <a:ext cx="2668928" cy="2593028"/>
            <a:chOff x="7164729" y="2617924"/>
            <a:chExt cx="3680749" cy="378492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BFFCE7B-FADD-4FE0-8D92-7D3FD53233A7}"/>
                </a:ext>
              </a:extLst>
            </p:cNvPr>
            <p:cNvSpPr/>
            <p:nvPr/>
          </p:nvSpPr>
          <p:spPr>
            <a:xfrm>
              <a:off x="7164729" y="2617924"/>
              <a:ext cx="3680749" cy="3784922"/>
            </a:xfrm>
            <a:prstGeom prst="roundRect">
              <a:avLst>
                <a:gd name="adj" fmla="val 7862"/>
              </a:avLst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F6CE423-0A2C-4D02-B1D5-D19420FD9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15599" y="2900481"/>
              <a:ext cx="2179010" cy="2314937"/>
            </a:xfrm>
            <a:prstGeom prst="rect">
              <a:avLst/>
            </a:prstGeom>
            <a:ln>
              <a:noFill/>
              <a:prstDash val="sysDash"/>
            </a:ln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449CC1D-667E-4479-9509-FB4011897EFA}"/>
                </a:ext>
              </a:extLst>
            </p:cNvPr>
            <p:cNvSpPr/>
            <p:nvPr/>
          </p:nvSpPr>
          <p:spPr>
            <a:xfrm>
              <a:off x="7396224" y="5497975"/>
              <a:ext cx="3287210" cy="6799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95AD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rPr>
                <a:t>TIME</a:t>
              </a:r>
              <a:endPara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0CBDEC-F848-4AA5-B8AA-5039F05299CD}"/>
              </a:ext>
            </a:extLst>
          </p:cNvPr>
          <p:cNvSpPr txBox="1"/>
          <p:nvPr/>
        </p:nvSpPr>
        <p:spPr>
          <a:xfrm>
            <a:off x="665117" y="4149930"/>
            <a:ext cx="5532641" cy="1972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US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Examples,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5238750" algn="l"/>
              </a:tabLst>
            </a:pP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She sang </a:t>
            </a:r>
            <a:r>
              <a:rPr lang="en-IN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loudly</a:t>
            </a: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5238750" algn="l"/>
              </a:tabLst>
            </a:pP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We left it </a:t>
            </a:r>
            <a:r>
              <a:rPr lang="en-IN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here</a:t>
            </a: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5238750" algn="l"/>
              </a:tabLst>
            </a:pP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 worked </a:t>
            </a:r>
            <a:r>
              <a:rPr lang="en-IN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yesterday</a:t>
            </a: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dirty="0">
              <a:solidFill>
                <a:srgbClr val="444444"/>
              </a:solidFill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5238750" algn="l"/>
              </a:tabLst>
            </a:pP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You </a:t>
            </a:r>
            <a:r>
              <a:rPr lang="en-IN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often</a:t>
            </a: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 make mistakes.</a:t>
            </a:r>
            <a:endParaRPr lang="en-IN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43B9CE-E783-406E-B0D9-CA1CB0FF7C72}"/>
              </a:ext>
            </a:extLst>
          </p:cNvPr>
          <p:cNvGrpSpPr/>
          <p:nvPr/>
        </p:nvGrpSpPr>
        <p:grpSpPr>
          <a:xfrm>
            <a:off x="9224172" y="3429000"/>
            <a:ext cx="2668928" cy="2593028"/>
            <a:chOff x="9224172" y="3314355"/>
            <a:chExt cx="2668928" cy="259302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F5A3F6D-0A12-44EC-9BFB-242CCC672F1C}"/>
                </a:ext>
              </a:extLst>
            </p:cNvPr>
            <p:cNvSpPr/>
            <p:nvPr/>
          </p:nvSpPr>
          <p:spPr>
            <a:xfrm>
              <a:off x="9224172" y="3314355"/>
              <a:ext cx="2668928" cy="2593028"/>
            </a:xfrm>
            <a:prstGeom prst="roundRect">
              <a:avLst>
                <a:gd name="adj" fmla="val 7862"/>
              </a:avLst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0811F60C-1380-4A83-9082-6146AD2F41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770377" y="3487471"/>
              <a:ext cx="1626875" cy="162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2F11CD4-FC27-4109-8BD5-9DC2B676B831}"/>
                </a:ext>
              </a:extLst>
            </p:cNvPr>
            <p:cNvSpPr/>
            <p:nvPr/>
          </p:nvSpPr>
          <p:spPr>
            <a:xfrm>
              <a:off x="9392030" y="5287461"/>
              <a:ext cx="2383571" cy="46582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95AD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prstClr val="whit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PLACE</a:t>
              </a:r>
              <a:endPara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69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794E-3AD5-4475-9D66-FE844EA5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80" y="735607"/>
            <a:ext cx="6094070" cy="6721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4465CD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NOUN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0C4DB-2DDF-4C97-B241-1C2B95211635}"/>
              </a:ext>
            </a:extLst>
          </p:cNvPr>
          <p:cNvSpPr txBox="1"/>
          <p:nvPr/>
        </p:nvSpPr>
        <p:spPr>
          <a:xfrm>
            <a:off x="664580" y="1407722"/>
            <a:ext cx="5237623" cy="236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Nouns are a part of speech that comprise words which are </a:t>
            </a:r>
            <a:r>
              <a:rPr lang="en-IN" sz="18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used to name people, places, animals</a:t>
            </a:r>
            <a:r>
              <a:rPr lang="en-IN" b="1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or objects</a:t>
            </a: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Thus, they are also known as </a:t>
            </a:r>
            <a:r>
              <a:rPr lang="en-IN" sz="18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Naming Words.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 noun may serve as </a:t>
            </a:r>
            <a:r>
              <a:rPr lang="en-IN" b="1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Subject</a:t>
            </a:r>
            <a:r>
              <a:rPr lang="en-IN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as well as </a:t>
            </a:r>
            <a:r>
              <a:rPr lang="en-IN" b="1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Predicate</a:t>
            </a:r>
            <a:r>
              <a:rPr lang="en-IN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in sentences.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B23904-6898-4955-8855-63136A2B9E9B}"/>
              </a:ext>
            </a:extLst>
          </p:cNvPr>
          <p:cNvGrpSpPr/>
          <p:nvPr/>
        </p:nvGrpSpPr>
        <p:grpSpPr>
          <a:xfrm>
            <a:off x="9251059" y="264094"/>
            <a:ext cx="2668928" cy="2593028"/>
            <a:chOff x="7164729" y="2617924"/>
            <a:chExt cx="3680749" cy="378492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21B33C6-0E3B-4264-9E9E-31C662083301}"/>
                </a:ext>
              </a:extLst>
            </p:cNvPr>
            <p:cNvSpPr/>
            <p:nvPr/>
          </p:nvSpPr>
          <p:spPr>
            <a:xfrm>
              <a:off x="7164729" y="2617924"/>
              <a:ext cx="3680749" cy="3784922"/>
            </a:xfrm>
            <a:prstGeom prst="roundRect">
              <a:avLst>
                <a:gd name="adj" fmla="val 7862"/>
              </a:avLst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1DC318-B622-48F1-8E93-51EB05B2F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47634" y="2898377"/>
              <a:ext cx="2314937" cy="2314937"/>
            </a:xfrm>
            <a:prstGeom prst="rect">
              <a:avLst/>
            </a:prstGeom>
            <a:ln>
              <a:noFill/>
              <a:prstDash val="sysDash"/>
            </a:ln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A500EF4-F89F-461F-9EAD-8913F97DE37E}"/>
                </a:ext>
              </a:extLst>
            </p:cNvPr>
            <p:cNvSpPr/>
            <p:nvPr/>
          </p:nvSpPr>
          <p:spPr>
            <a:xfrm>
              <a:off x="7396224" y="5497975"/>
              <a:ext cx="3287210" cy="6799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95AD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</a:t>
              </a:r>
              <a:endParaRPr lang="en-IN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BC7D83-45E9-4F50-97ED-7AE9DCA3658D}"/>
              </a:ext>
            </a:extLst>
          </p:cNvPr>
          <p:cNvGrpSpPr/>
          <p:nvPr/>
        </p:nvGrpSpPr>
        <p:grpSpPr>
          <a:xfrm>
            <a:off x="9276238" y="3049259"/>
            <a:ext cx="2668928" cy="2593028"/>
            <a:chOff x="7164729" y="2617924"/>
            <a:chExt cx="3680749" cy="378492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81AE5A3-520A-46DD-8B4C-F59E101B725B}"/>
                </a:ext>
              </a:extLst>
            </p:cNvPr>
            <p:cNvSpPr/>
            <p:nvPr/>
          </p:nvSpPr>
          <p:spPr>
            <a:xfrm>
              <a:off x="7164729" y="2617924"/>
              <a:ext cx="3680749" cy="3784922"/>
            </a:xfrm>
            <a:prstGeom prst="roundRect">
              <a:avLst>
                <a:gd name="adj" fmla="val 7862"/>
              </a:avLst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068A044-DA63-4F66-AD04-883DAC7AA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47634" y="2898377"/>
              <a:ext cx="2314937" cy="2314937"/>
            </a:xfrm>
            <a:prstGeom prst="rect">
              <a:avLst/>
            </a:prstGeom>
            <a:ln>
              <a:noFill/>
              <a:prstDash val="sysDash"/>
            </a:ln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342C3C6-6DBE-4168-A7EF-6F74D380452C}"/>
                </a:ext>
              </a:extLst>
            </p:cNvPr>
            <p:cNvSpPr/>
            <p:nvPr/>
          </p:nvSpPr>
          <p:spPr>
            <a:xfrm>
              <a:off x="7396224" y="5497975"/>
              <a:ext cx="3287210" cy="6799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95AD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PLACE</a:t>
              </a:r>
              <a:endParaRPr lang="en-IN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81A2B2-0C8E-4733-81A1-E8284BE09448}"/>
              </a:ext>
            </a:extLst>
          </p:cNvPr>
          <p:cNvGrpSpPr/>
          <p:nvPr/>
        </p:nvGrpSpPr>
        <p:grpSpPr>
          <a:xfrm>
            <a:off x="6370822" y="1048515"/>
            <a:ext cx="2668928" cy="2593028"/>
            <a:chOff x="7164729" y="2617924"/>
            <a:chExt cx="3680749" cy="378492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BFFCE7B-FADD-4FE0-8D92-7D3FD53233A7}"/>
                </a:ext>
              </a:extLst>
            </p:cNvPr>
            <p:cNvSpPr/>
            <p:nvPr/>
          </p:nvSpPr>
          <p:spPr>
            <a:xfrm>
              <a:off x="7164729" y="2617924"/>
              <a:ext cx="3680749" cy="3784922"/>
            </a:xfrm>
            <a:prstGeom prst="roundRect">
              <a:avLst>
                <a:gd name="adj" fmla="val 7862"/>
              </a:avLst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F6CE423-0A2C-4D02-B1D5-D19420FD9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11501" y="2898377"/>
              <a:ext cx="2187202" cy="2314937"/>
            </a:xfrm>
            <a:prstGeom prst="rect">
              <a:avLst/>
            </a:prstGeom>
            <a:ln>
              <a:noFill/>
              <a:prstDash val="sysDash"/>
            </a:ln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449CC1D-667E-4479-9509-FB4011897EFA}"/>
                </a:ext>
              </a:extLst>
            </p:cNvPr>
            <p:cNvSpPr/>
            <p:nvPr/>
          </p:nvSpPr>
          <p:spPr>
            <a:xfrm>
              <a:off x="7396224" y="5497975"/>
              <a:ext cx="3287210" cy="6799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95AD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ANIMAL</a:t>
              </a:r>
              <a:endParaRPr lang="en-IN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20995-FD3E-4E97-8211-F686B1894589}"/>
              </a:ext>
            </a:extLst>
          </p:cNvPr>
          <p:cNvGrpSpPr/>
          <p:nvPr/>
        </p:nvGrpSpPr>
        <p:grpSpPr>
          <a:xfrm>
            <a:off x="6411293" y="3833680"/>
            <a:ext cx="2668928" cy="2593028"/>
            <a:chOff x="7164729" y="2617924"/>
            <a:chExt cx="3680749" cy="378492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9600A3F-CD3F-47CE-92E2-813C83336929}"/>
                </a:ext>
              </a:extLst>
            </p:cNvPr>
            <p:cNvSpPr/>
            <p:nvPr/>
          </p:nvSpPr>
          <p:spPr>
            <a:xfrm>
              <a:off x="7164729" y="2617924"/>
              <a:ext cx="3680749" cy="3784922"/>
            </a:xfrm>
            <a:prstGeom prst="roundRect">
              <a:avLst>
                <a:gd name="adj" fmla="val 7862"/>
              </a:avLst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8079496-4037-4F0A-BD3F-3D42E6A92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11501" y="2898377"/>
              <a:ext cx="2187202" cy="2314937"/>
            </a:xfrm>
            <a:prstGeom prst="rect">
              <a:avLst/>
            </a:prstGeom>
            <a:ln>
              <a:noFill/>
              <a:prstDash val="sysDash"/>
            </a:ln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2715D60-E88A-4FC7-BB33-0BD275CCC53A}"/>
                </a:ext>
              </a:extLst>
            </p:cNvPr>
            <p:cNvSpPr/>
            <p:nvPr/>
          </p:nvSpPr>
          <p:spPr>
            <a:xfrm>
              <a:off x="7396224" y="5497975"/>
              <a:ext cx="3287210" cy="6799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95AD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OBJECTS</a:t>
              </a:r>
              <a:endParaRPr lang="en-IN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5CCECA4-79EB-46C5-A936-5BB79D6D35B5}"/>
              </a:ext>
            </a:extLst>
          </p:cNvPr>
          <p:cNvSpPr txBox="1"/>
          <p:nvPr/>
        </p:nvSpPr>
        <p:spPr>
          <a:xfrm>
            <a:off x="664580" y="3947324"/>
            <a:ext cx="5237623" cy="237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US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Examples,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5238750" algn="l"/>
              </a:tabLst>
            </a:pP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 </a:t>
            </a:r>
            <a:r>
              <a:rPr lang="en-IN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cat</a:t>
            </a: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 sat on the </a:t>
            </a:r>
            <a:r>
              <a:rPr lang="en-IN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chair</a:t>
            </a: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5238750" algn="l"/>
              </a:tabLst>
            </a:pP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This </a:t>
            </a:r>
            <a:r>
              <a:rPr lang="en-IN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shop</a:t>
            </a: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was robbed last </a:t>
            </a:r>
            <a:r>
              <a:rPr lang="en-IN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night</a:t>
            </a: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5238750" algn="l"/>
              </a:tabLst>
            </a:pPr>
            <a:r>
              <a:rPr lang="en-IN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Steve</a:t>
            </a: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came back from </a:t>
            </a:r>
            <a:r>
              <a:rPr lang="en-IN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London</a:t>
            </a: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5238750" algn="l"/>
              </a:tabLst>
            </a:pP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Please open that </a:t>
            </a:r>
            <a:r>
              <a:rPr lang="en-IN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window</a:t>
            </a: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238750" algn="l"/>
              </a:tabLst>
            </a:pPr>
            <a:endParaRPr lang="en-IN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4919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794E-3AD5-4475-9D66-FE844EA5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79" y="558639"/>
            <a:ext cx="10678611" cy="6721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4465CD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CLASSIFICATION OF ADVERBS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0C4DB-2DDF-4C97-B241-1C2B95211635}"/>
              </a:ext>
            </a:extLst>
          </p:cNvPr>
          <p:cNvSpPr txBox="1"/>
          <p:nvPr/>
        </p:nvSpPr>
        <p:spPr>
          <a:xfrm>
            <a:off x="548834" y="1132963"/>
            <a:ext cx="11335170" cy="376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>
                <a:tab pos="5238750" algn="l"/>
              </a:tabLst>
              <a:defRPr/>
            </a:pP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Adverbs can further be classified as follows based on their use in the sentence: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5408B1-6E58-40B7-B3D8-3A99B9745FAA}"/>
              </a:ext>
            </a:extLst>
          </p:cNvPr>
          <p:cNvSpPr/>
          <p:nvPr/>
        </p:nvSpPr>
        <p:spPr>
          <a:xfrm>
            <a:off x="4830984" y="2589167"/>
            <a:ext cx="2530032" cy="67300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ADVERBS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093453-6A99-438D-9EEC-E34DA97435E3}"/>
              </a:ext>
            </a:extLst>
          </p:cNvPr>
          <p:cNvSpPr/>
          <p:nvPr/>
        </p:nvSpPr>
        <p:spPr>
          <a:xfrm>
            <a:off x="664579" y="2589167"/>
            <a:ext cx="2965794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ADVERBS OF MANNER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29D5FFC-AB83-4F16-8911-66AF98DADECB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3630373" y="2925259"/>
            <a:ext cx="1231980" cy="411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92A038D-87C0-4BAA-AD20-C011E81F9A08}"/>
              </a:ext>
            </a:extLst>
          </p:cNvPr>
          <p:cNvSpPr/>
          <p:nvPr/>
        </p:nvSpPr>
        <p:spPr>
          <a:xfrm>
            <a:off x="8561627" y="2589167"/>
            <a:ext cx="2965794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RELATIVE ADVERBS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76DDC9-D3CF-44B2-BC62-19BCA1804331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7361016" y="2925670"/>
            <a:ext cx="1200611" cy="0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F468632-3FA3-4CA5-90F7-142BEDC3512B}"/>
              </a:ext>
            </a:extLst>
          </p:cNvPr>
          <p:cNvSpPr/>
          <p:nvPr/>
        </p:nvSpPr>
        <p:spPr>
          <a:xfrm>
            <a:off x="1538339" y="3398931"/>
            <a:ext cx="2965794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ADVERBS OF TIME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4A0442-DDCF-437F-A092-0FB299AFDF68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4504133" y="3112262"/>
            <a:ext cx="626667" cy="623172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C640A7-9445-4D96-8FE0-A6EA23279EA9}"/>
              </a:ext>
            </a:extLst>
          </p:cNvPr>
          <p:cNvSpPr/>
          <p:nvPr/>
        </p:nvSpPr>
        <p:spPr>
          <a:xfrm>
            <a:off x="7862488" y="3395485"/>
            <a:ext cx="3480701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INTERROGATIVE ADVERBS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C15CCB-7704-486B-8634-870458FC926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111075" y="3187012"/>
            <a:ext cx="751413" cy="544976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70DAB1B-8EF1-4C87-9311-A6351D6AA76D}"/>
              </a:ext>
            </a:extLst>
          </p:cNvPr>
          <p:cNvSpPr/>
          <p:nvPr/>
        </p:nvSpPr>
        <p:spPr>
          <a:xfrm>
            <a:off x="2235262" y="4258529"/>
            <a:ext cx="2965794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ADVERBS OF PLACE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5FF8D99-9C54-4F31-A550-52256A356147}"/>
              </a:ext>
            </a:extLst>
          </p:cNvPr>
          <p:cNvSpPr/>
          <p:nvPr/>
        </p:nvSpPr>
        <p:spPr>
          <a:xfrm>
            <a:off x="3184259" y="5118127"/>
            <a:ext cx="2965794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ADVERBS OF REASON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AA9A906-E1B3-448C-8E1E-5A16187BD5B0}"/>
              </a:ext>
            </a:extLst>
          </p:cNvPr>
          <p:cNvSpPr/>
          <p:nvPr/>
        </p:nvSpPr>
        <p:spPr>
          <a:xfrm>
            <a:off x="6298311" y="5118126"/>
            <a:ext cx="2965794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ADVERBS OF DEGREE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C695EC8-CC76-4FBE-A999-C162BC18526E}"/>
              </a:ext>
            </a:extLst>
          </p:cNvPr>
          <p:cNvSpPr/>
          <p:nvPr/>
        </p:nvSpPr>
        <p:spPr>
          <a:xfrm>
            <a:off x="7361016" y="4272002"/>
            <a:ext cx="3282819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ADVERBS OF FREQUENCY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178D9E-AD0A-4CB0-B9A9-872ADD2B2A46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5201056" y="3263522"/>
            <a:ext cx="450020" cy="1331510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DB9CAA-45D7-410B-AAE9-B3C17DBA371E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681268" y="3246657"/>
            <a:ext cx="679748" cy="1361848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83612B-F423-4DE7-8040-65A33F007A74}"/>
              </a:ext>
            </a:extLst>
          </p:cNvPr>
          <p:cNvCxnSpPr>
            <a:cxnSpLocks/>
          </p:cNvCxnSpPr>
          <p:nvPr/>
        </p:nvCxnSpPr>
        <p:spPr>
          <a:xfrm flipH="1">
            <a:off x="5651076" y="3263521"/>
            <a:ext cx="437222" cy="1854605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8A0DB5D-2F05-4D9E-8B12-E6C9B7EC9975}"/>
              </a:ext>
            </a:extLst>
          </p:cNvPr>
          <p:cNvCxnSpPr>
            <a:cxnSpLocks/>
          </p:cNvCxnSpPr>
          <p:nvPr/>
        </p:nvCxnSpPr>
        <p:spPr>
          <a:xfrm>
            <a:off x="6347999" y="3262172"/>
            <a:ext cx="622951" cy="1855954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94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ADVERBS OF MANNER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9031" y="1392936"/>
            <a:ext cx="7713524" cy="374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adverbs which describe how an action is performed are referred to as adverbs of manner.</a:t>
            </a:r>
            <a:endParaRPr lang="en-IN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 sings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beautifully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 answered the question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confidently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The dog ran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quickly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2050" name="Picture 2" descr="Karaoke free icon">
            <a:extLst>
              <a:ext uri="{FF2B5EF4-FFF2-40B4-BE49-F238E27FC236}">
                <a16:creationId xmlns:a16="http://schemas.microsoft.com/office/drawing/2014/main" id="{36A24634-9CE0-4688-80CD-FDEFB98F1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48606">
            <a:off x="9732688" y="622033"/>
            <a:ext cx="1805966" cy="180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fident free icon">
            <a:extLst>
              <a:ext uri="{FF2B5EF4-FFF2-40B4-BE49-F238E27FC236}">
                <a16:creationId xmlns:a16="http://schemas.microsoft.com/office/drawing/2014/main" id="{47905AFF-65C3-4AEA-BB2E-9623336E9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979" y="2602315"/>
            <a:ext cx="2026920" cy="202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1E0DC23-11F6-45E2-AFC9-110457113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73919" y="4649710"/>
            <a:ext cx="1939049" cy="193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250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ADVERBS OF TIME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9031" y="1392936"/>
            <a:ext cx="7181609" cy="3355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adverbs which indicate the time of an action are referred to as adverbs of time.</a:t>
            </a:r>
            <a:endParaRPr lang="en-IN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 will call you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tomorrow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 will finish cleaning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tonight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Do it as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soon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as possible.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A4A3427-E78C-4D4C-9589-70DE95AA1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9662">
            <a:off x="9455180" y="531875"/>
            <a:ext cx="1722120" cy="172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E39A4D6-79C0-4BF4-B5D8-89B25F7E5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80" y="2583120"/>
            <a:ext cx="2092960" cy="209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196B07B-6B60-4BB1-ACA4-CE5F77D80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780" y="45669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290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ADVERBS OF PLACE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9031" y="1392936"/>
            <a:ext cx="7181609" cy="3355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The adverbs which describes the place of the action are called adverbs of place.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She looked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everywhere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for her keys.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children are playing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outside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 walked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towards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door.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971536-1D64-4379-9D8C-9E89D83A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449" y="392932"/>
            <a:ext cx="1747520" cy="174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541A3A6-FD07-4684-B70B-F58F245DE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979" y="227914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82AF764-FCCB-41DC-8475-1863E1176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960" y="4748406"/>
            <a:ext cx="1747520" cy="174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19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ADVERBS OF DEGREE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9031" y="1392936"/>
            <a:ext cx="7181609" cy="3358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adverbs which express the intensity or extent of an action or quality.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movie was </a:t>
            </a:r>
            <a:r>
              <a:rPr lang="en-IN" sz="2400" b="1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extremely</a:t>
            </a:r>
            <a:r>
              <a:rPr lang="en-IN" sz="2400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interesting.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She is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quite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talented at painting.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cake is </a:t>
            </a:r>
            <a:r>
              <a:rPr lang="en-IN" sz="2400" b="1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too </a:t>
            </a:r>
            <a:r>
              <a:rPr lang="en-IN" sz="2400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sweet for my taste.</a:t>
            </a:r>
            <a:endParaRPr lang="en-IN" sz="2400" dirty="0">
              <a:solidFill>
                <a:srgbClr val="444444"/>
              </a:solidFill>
              <a:effectLst/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541A3A6-FD07-4684-B70B-F58F245DE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96861" y="231346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5152BA1-08D2-49BE-9DBC-3973E910C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400" y="370580"/>
            <a:ext cx="1908569" cy="190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F0DD7FD-27B7-4E8F-9111-7B3B3E80E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484" y="429157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85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ADVERBS OF FREQUENCY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9031" y="1392936"/>
            <a:ext cx="7181609" cy="3345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adverbs which indicates how often an action happens.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always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drink coffee in the morning.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They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rarely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go out on weekdays.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He visits us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twice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 a year.</a:t>
            </a:r>
            <a:endParaRPr lang="en-IN" sz="2400" dirty="0">
              <a:solidFill>
                <a:srgbClr val="444444"/>
              </a:solidFill>
              <a:effectLst/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5152BA1-08D2-49BE-9DBC-3973E910C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11360" y="438651"/>
            <a:ext cx="1908569" cy="190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525DCE3-4A78-4529-A555-D0DCE1FF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524" y="2492975"/>
            <a:ext cx="2245620" cy="224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462 Twice Concept Stock Vectors and Vector Art | Shutterstock">
            <a:extLst>
              <a:ext uri="{FF2B5EF4-FFF2-40B4-BE49-F238E27FC236}">
                <a16:creationId xmlns:a16="http://schemas.microsoft.com/office/drawing/2014/main" id="{F27D36BE-E8A3-40CF-93DC-1F8FDA703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5" t="23598" r="26594" b="30213"/>
          <a:stretch/>
        </p:blipFill>
        <p:spPr bwMode="auto">
          <a:xfrm rot="21081778">
            <a:off x="10207982" y="4768471"/>
            <a:ext cx="1588092" cy="166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121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ADVERBS OF REASON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9031" y="1392936"/>
            <a:ext cx="7567689" cy="3750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adverbs which describes the reason for the action are called adverbs of reason.</a:t>
            </a:r>
            <a:endParaRPr lang="en-IN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 was sick yesterday,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therefore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, I took a leave.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project was delayed,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so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we need more time.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She forgot the report,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hence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delay.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54A0FF2-A766-474D-B5E7-2435D069A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649" y="352535"/>
            <a:ext cx="1925320" cy="19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C646D3DF-54FA-4025-8294-B770B1874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472" y="2277855"/>
            <a:ext cx="2068611" cy="206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80B9820-D4E3-4A8F-887C-CE7614135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421" y="4580146"/>
            <a:ext cx="1925320" cy="19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21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INTERROGATIVE ADVERBS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9031" y="1392936"/>
            <a:ext cx="7567689" cy="3355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These are used to ask questions about an action or situation.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Why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are you late?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How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did you solve that problem?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When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will the meeting start?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54A0FF2-A766-474D-B5E7-2435D069A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999729">
            <a:off x="9787649" y="352535"/>
            <a:ext cx="1925320" cy="19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663E687-7DB5-4521-87B2-E81100361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4543">
            <a:off x="8290560" y="2538506"/>
            <a:ext cx="1925320" cy="19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2E12712-1314-4BD6-8FD9-19A2ABEF4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7461">
            <a:off x="10210800" y="4818709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082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RELATIVE ADVERBS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479031" y="1392936"/>
            <a:ext cx="7567689" cy="3750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These adverbs introduce a clause that provides more information about a time, place or reason.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house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where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I grew up is now for sale.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reason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why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 left is unknown.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Do you know the city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where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 live?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54A0FF2-A766-474D-B5E7-2435D069A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253747">
            <a:off x="9787649" y="352535"/>
            <a:ext cx="1925320" cy="19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076160BA-645B-48C0-BB3B-19A14AD95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8508">
            <a:off x="8625841" y="2641320"/>
            <a:ext cx="1925320" cy="19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513B1D7E-3A00-4730-AE60-25DA1FE45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23" y="4659122"/>
            <a:ext cx="1777238" cy="177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0439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794E-3AD5-4475-9D66-FE844EA5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80" y="735607"/>
            <a:ext cx="6094070" cy="6721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4465CD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PREPOSITION</a:t>
            </a:r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B23904-6898-4955-8855-63136A2B9E9B}"/>
              </a:ext>
            </a:extLst>
          </p:cNvPr>
          <p:cNvGrpSpPr/>
          <p:nvPr/>
        </p:nvGrpSpPr>
        <p:grpSpPr>
          <a:xfrm>
            <a:off x="9144107" y="3066569"/>
            <a:ext cx="2668928" cy="2593028"/>
            <a:chOff x="7164728" y="2617924"/>
            <a:chExt cx="3680749" cy="378492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21B33C6-0E3B-4264-9E9E-31C662083301}"/>
                </a:ext>
              </a:extLst>
            </p:cNvPr>
            <p:cNvSpPr/>
            <p:nvPr/>
          </p:nvSpPr>
          <p:spPr>
            <a:xfrm>
              <a:off x="7164728" y="2617924"/>
              <a:ext cx="3680749" cy="3784922"/>
            </a:xfrm>
            <a:prstGeom prst="roundRect">
              <a:avLst>
                <a:gd name="adj" fmla="val 7862"/>
              </a:avLst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1DC318-B622-48F1-8E93-51EB05B2F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11502" y="2898377"/>
              <a:ext cx="2187202" cy="2314937"/>
            </a:xfrm>
            <a:prstGeom prst="rect">
              <a:avLst/>
            </a:prstGeom>
            <a:ln>
              <a:noFill/>
              <a:prstDash val="sysDash"/>
            </a:ln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A500EF4-F89F-461F-9EAD-8913F97DE37E}"/>
                </a:ext>
              </a:extLst>
            </p:cNvPr>
            <p:cNvSpPr/>
            <p:nvPr/>
          </p:nvSpPr>
          <p:spPr>
            <a:xfrm>
              <a:off x="7396224" y="5497975"/>
              <a:ext cx="3287210" cy="6799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95AD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rPr>
                <a:t>METHOD</a:t>
              </a:r>
              <a:endPara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81A2B2-0C8E-4733-81A1-E8284BE09448}"/>
              </a:ext>
            </a:extLst>
          </p:cNvPr>
          <p:cNvGrpSpPr/>
          <p:nvPr/>
        </p:nvGrpSpPr>
        <p:grpSpPr>
          <a:xfrm>
            <a:off x="6307322" y="1310570"/>
            <a:ext cx="2668928" cy="2593028"/>
            <a:chOff x="7129620" y="1671109"/>
            <a:chExt cx="3680749" cy="378492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BFFCE7B-FADD-4FE0-8D92-7D3FD53233A7}"/>
                </a:ext>
              </a:extLst>
            </p:cNvPr>
            <p:cNvSpPr/>
            <p:nvPr/>
          </p:nvSpPr>
          <p:spPr>
            <a:xfrm>
              <a:off x="7129620" y="1671109"/>
              <a:ext cx="3680749" cy="3784922"/>
            </a:xfrm>
            <a:prstGeom prst="roundRect">
              <a:avLst>
                <a:gd name="adj" fmla="val 7862"/>
              </a:avLst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F6CE423-0A2C-4D02-B1D5-D19420FD9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80490" y="1958001"/>
              <a:ext cx="2179010" cy="2306267"/>
            </a:xfrm>
            <a:prstGeom prst="rect">
              <a:avLst/>
            </a:prstGeom>
            <a:ln>
              <a:noFill/>
              <a:prstDash val="sysDash"/>
            </a:ln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449CC1D-667E-4479-9509-FB4011897EFA}"/>
                </a:ext>
              </a:extLst>
            </p:cNvPr>
            <p:cNvSpPr/>
            <p:nvPr/>
          </p:nvSpPr>
          <p:spPr>
            <a:xfrm>
              <a:off x="7361114" y="4551160"/>
              <a:ext cx="3287210" cy="6799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95AD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rPr>
                <a:t>DIRECTION</a:t>
              </a:r>
              <a:endPara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F679BB2-B6D1-4F24-AD06-D45D5066A3D3}"/>
              </a:ext>
            </a:extLst>
          </p:cNvPr>
          <p:cNvGrpSpPr/>
          <p:nvPr/>
        </p:nvGrpSpPr>
        <p:grpSpPr>
          <a:xfrm>
            <a:off x="664580" y="1407722"/>
            <a:ext cx="5959203" cy="4590249"/>
            <a:chOff x="664580" y="1407722"/>
            <a:chExt cx="5959203" cy="45902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C0C4DB-2DDF-4C97-B241-1C2B95211635}"/>
                </a:ext>
              </a:extLst>
            </p:cNvPr>
            <p:cNvSpPr txBox="1"/>
            <p:nvPr/>
          </p:nvSpPr>
          <p:spPr>
            <a:xfrm>
              <a:off x="664580" y="1407722"/>
              <a:ext cx="5237623" cy="29553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ü"/>
                <a:tabLst>
                  <a:tab pos="5238750" algn="l"/>
                </a:tabLst>
              </a:pPr>
              <a:r>
                <a:rPr lang="en-IN" sz="1800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</a:rPr>
                <a:t>A preposition is a short word that is employed in sentences to show the </a:t>
              </a:r>
              <a:r>
                <a:rPr lang="en-IN" sz="1800" b="1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</a:rPr>
                <a:t>relationship</a:t>
              </a:r>
              <a:r>
                <a:rPr lang="en-IN" sz="1800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</a:rPr>
                <a:t> nouns, pronouns or phrases have with other parts within the respective sentences.</a:t>
              </a:r>
              <a:endParaRPr lang="en-IN" b="1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ü"/>
                <a:tabLst>
                  <a:tab pos="5238750" algn="l"/>
                </a:tabLst>
              </a:pPr>
              <a:r>
                <a:rPr lang="en-IN" sz="1800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Prepositions are normally found positioned in the latter part of the sentence, but before a noun or pronoun.</a:t>
              </a:r>
              <a:endParaRPr lang="en-IN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IrisUPC" panose="020B0604020202020204" pitchFamily="34" charset="-34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ü"/>
                <a:tabLst>
                  <a:tab pos="5238750" algn="l"/>
                </a:tabLst>
              </a:pPr>
              <a:endParaRPr lang="en-IN" sz="18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0CBDEC-F848-4AA5-B8AA-5039F05299CD}"/>
                </a:ext>
              </a:extLst>
            </p:cNvPr>
            <p:cNvSpPr txBox="1"/>
            <p:nvPr/>
          </p:nvSpPr>
          <p:spPr>
            <a:xfrm>
              <a:off x="664580" y="4025508"/>
              <a:ext cx="5959203" cy="19724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ü"/>
                <a:tabLst>
                  <a:tab pos="5238750" algn="l"/>
                </a:tabLst>
              </a:pPr>
              <a:r>
                <a:rPr lang="en-US" dirty="0">
                  <a:solidFill>
                    <a:srgbClr val="444444"/>
                  </a:solidFill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Examples,</a:t>
              </a:r>
            </a:p>
            <a:p>
              <a:pPr marL="800100" lvl="1" indent="-342900">
                <a:lnSpc>
                  <a:spcPct val="107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  <a:tab pos="5238750" algn="l"/>
                </a:tabLst>
              </a:pPr>
              <a:r>
                <a:rPr lang="en-IN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I will be going </a:t>
              </a:r>
              <a:r>
                <a:rPr lang="en-IN" b="1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to </a:t>
              </a:r>
              <a:r>
                <a:rPr lang="en-IN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church </a:t>
              </a:r>
              <a:r>
                <a:rPr lang="en-IN" b="1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in </a:t>
              </a:r>
              <a:r>
                <a:rPr lang="en-IN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the morning.</a:t>
              </a:r>
              <a:endParaRPr lang="en-IN" sz="1400" dirty="0">
                <a:solidFill>
                  <a:srgbClr val="444444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IrisUPC" panose="020B0604020202020204" pitchFamily="34" charset="-34"/>
              </a:endParaRPr>
            </a:p>
            <a:p>
              <a:pPr marL="800100" lvl="1" indent="-342900">
                <a:lnSpc>
                  <a:spcPct val="107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  <a:tab pos="5238750" algn="l"/>
                </a:tabLst>
              </a:pPr>
              <a:r>
                <a:rPr lang="en-IN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She placed the plates </a:t>
              </a:r>
              <a:r>
                <a:rPr lang="en-IN" b="1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on</a:t>
              </a:r>
              <a:r>
                <a:rPr lang="en-IN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 the dining table.</a:t>
              </a:r>
              <a:endParaRPr lang="en-IN" sz="1400" dirty="0">
                <a:solidFill>
                  <a:srgbClr val="444444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IrisUPC" panose="020B0604020202020204" pitchFamily="34" charset="-34"/>
              </a:endParaRPr>
            </a:p>
            <a:p>
              <a:pPr marL="800100" lvl="1" indent="-342900">
                <a:lnSpc>
                  <a:spcPct val="107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  <a:tab pos="5238750" algn="l"/>
                </a:tabLst>
              </a:pPr>
              <a:r>
                <a:rPr lang="en-IN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The store is right </a:t>
              </a:r>
              <a:r>
                <a:rPr lang="en-IN" b="1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in front of </a:t>
              </a:r>
              <a:r>
                <a:rPr lang="en-IN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the bus stop.</a:t>
              </a:r>
              <a:endParaRPr lang="en-IN" sz="1400" dirty="0">
                <a:solidFill>
                  <a:srgbClr val="444444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IrisUPC" panose="020B0604020202020204" pitchFamily="34" charset="-34"/>
              </a:endParaRPr>
            </a:p>
            <a:p>
              <a:pPr marL="800100" lvl="1" indent="-342900">
                <a:lnSpc>
                  <a:spcPct val="107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  <a:tab pos="5238750" algn="l"/>
                </a:tabLst>
              </a:pPr>
              <a:r>
                <a:rPr lang="en-IN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He travels </a:t>
              </a:r>
              <a:r>
                <a:rPr lang="en-IN" b="1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by</a:t>
              </a:r>
              <a:r>
                <a:rPr lang="en-IN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 train</a:t>
              </a:r>
              <a:endParaRPr lang="en-IN" sz="1400" dirty="0">
                <a:solidFill>
                  <a:srgbClr val="444444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IrisUPC" panose="020B0604020202020204" pitchFamily="34" charset="-34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43B9CE-E783-406E-B0D9-CA1CB0FF7C72}"/>
              </a:ext>
            </a:extLst>
          </p:cNvPr>
          <p:cNvGrpSpPr/>
          <p:nvPr/>
        </p:nvGrpSpPr>
        <p:grpSpPr>
          <a:xfrm>
            <a:off x="9183532" y="292374"/>
            <a:ext cx="2668928" cy="2593028"/>
            <a:chOff x="9224172" y="3314355"/>
            <a:chExt cx="2668928" cy="259302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F5A3F6D-0A12-44EC-9BFB-242CCC672F1C}"/>
                </a:ext>
              </a:extLst>
            </p:cNvPr>
            <p:cNvSpPr/>
            <p:nvPr/>
          </p:nvSpPr>
          <p:spPr>
            <a:xfrm>
              <a:off x="9224172" y="3314355"/>
              <a:ext cx="2668928" cy="2593028"/>
            </a:xfrm>
            <a:prstGeom prst="roundRect">
              <a:avLst>
                <a:gd name="adj" fmla="val 7862"/>
              </a:avLst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0811F60C-1380-4A83-9082-6146AD2F41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770377" y="3487471"/>
              <a:ext cx="1626875" cy="162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2F11CD4-FC27-4109-8BD5-9DC2B676B831}"/>
                </a:ext>
              </a:extLst>
            </p:cNvPr>
            <p:cNvSpPr/>
            <p:nvPr/>
          </p:nvSpPr>
          <p:spPr>
            <a:xfrm>
              <a:off x="9392030" y="5287461"/>
              <a:ext cx="2383571" cy="46582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95AD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prstClr val="whit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PLACE</a:t>
              </a:r>
              <a:endPara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612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794E-3AD5-4475-9D66-FE844EA5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79" y="558639"/>
            <a:ext cx="10678611" cy="6721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4465CD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CLASSIFICATION OF NOUN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0C4DB-2DDF-4C97-B241-1C2B95211635}"/>
              </a:ext>
            </a:extLst>
          </p:cNvPr>
          <p:cNvSpPr txBox="1"/>
          <p:nvPr/>
        </p:nvSpPr>
        <p:spPr>
          <a:xfrm>
            <a:off x="548834" y="1132963"/>
            <a:ext cx="11335170" cy="376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5238750" algn="l"/>
              </a:tabLst>
            </a:pPr>
            <a:r>
              <a:rPr lang="en-IN" sz="18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Nouns can further be classified into 9 categories based on their use in the sentence: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5408B1-6E58-40B7-B3D8-3A99B9745FAA}"/>
              </a:ext>
            </a:extLst>
          </p:cNvPr>
          <p:cNvSpPr/>
          <p:nvPr/>
        </p:nvSpPr>
        <p:spPr>
          <a:xfrm>
            <a:off x="5065852" y="2060429"/>
            <a:ext cx="2060294" cy="67300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NOUN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F00F52-790D-4058-9677-2262B391CB59}"/>
              </a:ext>
            </a:extLst>
          </p:cNvPr>
          <p:cNvSpPr/>
          <p:nvPr/>
        </p:nvSpPr>
        <p:spPr>
          <a:xfrm>
            <a:off x="428415" y="2658252"/>
            <a:ext cx="2530032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PROPER NOUN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9BE633E-93A8-49F6-8D35-459D6C86E2FB}"/>
              </a:ext>
            </a:extLst>
          </p:cNvPr>
          <p:cNvSpPr/>
          <p:nvPr/>
        </p:nvSpPr>
        <p:spPr>
          <a:xfrm>
            <a:off x="1150385" y="3445332"/>
            <a:ext cx="2530032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COMMON NOUN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B4A3FAC-5DD2-46E0-BE00-260794F74B22}"/>
              </a:ext>
            </a:extLst>
          </p:cNvPr>
          <p:cNvSpPr/>
          <p:nvPr/>
        </p:nvSpPr>
        <p:spPr>
          <a:xfrm>
            <a:off x="1874045" y="4227555"/>
            <a:ext cx="278853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COLLECTIVE NOUN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828DF9-B14F-4D4C-AAF5-1DB98981143B}"/>
              </a:ext>
            </a:extLst>
          </p:cNvPr>
          <p:cNvSpPr/>
          <p:nvPr/>
        </p:nvSpPr>
        <p:spPr>
          <a:xfrm>
            <a:off x="2590469" y="5013635"/>
            <a:ext cx="278853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ABSTRACT NOUN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73D16D2-86AF-4A32-97EB-5CF7DF832AE6}"/>
              </a:ext>
            </a:extLst>
          </p:cNvPr>
          <p:cNvSpPr/>
          <p:nvPr/>
        </p:nvSpPr>
        <p:spPr>
          <a:xfrm>
            <a:off x="4701733" y="5799714"/>
            <a:ext cx="278853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CONCRETE NOUN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01801C3-5C37-40DF-94FE-EC4CBA1E7DD4}"/>
              </a:ext>
            </a:extLst>
          </p:cNvPr>
          <p:cNvSpPr/>
          <p:nvPr/>
        </p:nvSpPr>
        <p:spPr>
          <a:xfrm>
            <a:off x="7005728" y="5013634"/>
            <a:ext cx="278853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COUNTABLE NOUN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497D147-43CB-4D08-B1EF-44E07E84019E}"/>
              </a:ext>
            </a:extLst>
          </p:cNvPr>
          <p:cNvSpPr/>
          <p:nvPr/>
        </p:nvSpPr>
        <p:spPr>
          <a:xfrm>
            <a:off x="7877687" y="4227553"/>
            <a:ext cx="323223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UNCOUNTABLE NOUN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F482088-893F-4E4A-8B95-997EDB68A269}"/>
              </a:ext>
            </a:extLst>
          </p:cNvPr>
          <p:cNvSpPr/>
          <p:nvPr/>
        </p:nvSpPr>
        <p:spPr>
          <a:xfrm>
            <a:off x="8531352" y="3446700"/>
            <a:ext cx="323223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COMPOUND NOUN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029E338-68C6-4A4F-B611-62B1CB6B63B3}"/>
              </a:ext>
            </a:extLst>
          </p:cNvPr>
          <p:cNvSpPr/>
          <p:nvPr/>
        </p:nvSpPr>
        <p:spPr>
          <a:xfrm>
            <a:off x="8839348" y="2668335"/>
            <a:ext cx="323223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MATERIAL NOUN</a:t>
            </a:r>
            <a:endParaRPr lang="en-IN" sz="1400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AB78EE-5B94-4990-B616-F155D235236D}"/>
              </a:ext>
            </a:extLst>
          </p:cNvPr>
          <p:cNvCxnSpPr>
            <a:stCxn id="3" idx="1"/>
            <a:endCxn id="25" idx="3"/>
          </p:cNvCxnSpPr>
          <p:nvPr/>
        </p:nvCxnSpPr>
        <p:spPr>
          <a:xfrm flipH="1">
            <a:off x="2958447" y="2396932"/>
            <a:ext cx="2107405" cy="597823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617623-F848-41F4-BBF4-7356ACA49615}"/>
              </a:ext>
            </a:extLst>
          </p:cNvPr>
          <p:cNvCxnSpPr>
            <a:endCxn id="26" idx="3"/>
          </p:cNvCxnSpPr>
          <p:nvPr/>
        </p:nvCxnSpPr>
        <p:spPr>
          <a:xfrm flipH="1">
            <a:off x="3680417" y="2683857"/>
            <a:ext cx="1551340" cy="1097978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D436FB8-1193-4B93-BFD2-EECC4591D9F4}"/>
              </a:ext>
            </a:extLst>
          </p:cNvPr>
          <p:cNvCxnSpPr/>
          <p:nvPr/>
        </p:nvCxnSpPr>
        <p:spPr>
          <a:xfrm flipH="1">
            <a:off x="4662578" y="2742405"/>
            <a:ext cx="1125244" cy="1665703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BCE5D54-9390-451E-879C-0D2379A9CF5E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5379002" y="2742405"/>
            <a:ext cx="556064" cy="2607733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275031-5FBC-4CF1-BB43-3FF675B3C8B3}"/>
              </a:ext>
            </a:extLst>
          </p:cNvPr>
          <p:cNvCxnSpPr>
            <a:cxnSpLocks/>
            <a:stCxn id="3" idx="2"/>
            <a:endCxn id="29" idx="0"/>
          </p:cNvCxnSpPr>
          <p:nvPr/>
        </p:nvCxnSpPr>
        <p:spPr>
          <a:xfrm>
            <a:off x="6095999" y="2733434"/>
            <a:ext cx="1" cy="3066280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2EEE66-FC5C-45F7-BD0E-22FFF0D34178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243244" y="2742405"/>
            <a:ext cx="762484" cy="2607732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84B00D-1F88-4D11-A338-05D84E2FD83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6523480" y="2740036"/>
            <a:ext cx="1354207" cy="1824020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BF9046B-B08D-43D6-B4E6-584DEE6BBBEB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005728" y="2667151"/>
            <a:ext cx="1525624" cy="1116052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2DDE24B-5CC2-4BB9-89A9-59BBB3353372}"/>
              </a:ext>
            </a:extLst>
          </p:cNvPr>
          <p:cNvCxnSpPr>
            <a:stCxn id="3" idx="3"/>
            <a:endCxn id="33" idx="1"/>
          </p:cNvCxnSpPr>
          <p:nvPr/>
        </p:nvCxnSpPr>
        <p:spPr>
          <a:xfrm>
            <a:off x="7126146" y="2396932"/>
            <a:ext cx="1713202" cy="607906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946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794E-3AD5-4475-9D66-FE844EA5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79" y="558639"/>
            <a:ext cx="10678611" cy="6721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4465CD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CLASSIFICATION OF PREPOSITIONS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0C4DB-2DDF-4C97-B241-1C2B95211635}"/>
              </a:ext>
            </a:extLst>
          </p:cNvPr>
          <p:cNvSpPr txBox="1"/>
          <p:nvPr/>
        </p:nvSpPr>
        <p:spPr>
          <a:xfrm>
            <a:off x="0" y="1132963"/>
            <a:ext cx="12192000" cy="67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>
                <a:tab pos="5238750" algn="l"/>
              </a:tabLst>
              <a:defRPr/>
            </a:pPr>
            <a:r>
              <a:rPr lang="en-IN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Based on the different uses and functions of prepositions, they can be divided into the following categories: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5408B1-6E58-40B7-B3D8-3A99B9745FAA}"/>
              </a:ext>
            </a:extLst>
          </p:cNvPr>
          <p:cNvSpPr/>
          <p:nvPr/>
        </p:nvSpPr>
        <p:spPr>
          <a:xfrm>
            <a:off x="4430599" y="2721142"/>
            <a:ext cx="3157978" cy="67300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PREPOSITIONS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093453-6A99-438D-9EEC-E34DA97435E3}"/>
              </a:ext>
            </a:extLst>
          </p:cNvPr>
          <p:cNvSpPr/>
          <p:nvPr/>
        </p:nvSpPr>
        <p:spPr>
          <a:xfrm>
            <a:off x="315244" y="2721142"/>
            <a:ext cx="3173727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PREPOSITIONS OF TIME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29D5FFC-AB83-4F16-8911-66AF98DADECB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3488971" y="3057234"/>
            <a:ext cx="1231980" cy="411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F468632-3FA3-4CA5-90F7-142BEDC3512B}"/>
              </a:ext>
            </a:extLst>
          </p:cNvPr>
          <p:cNvSpPr/>
          <p:nvPr/>
        </p:nvSpPr>
        <p:spPr>
          <a:xfrm>
            <a:off x="8530205" y="2720731"/>
            <a:ext cx="3422440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PREPOSITIONS OF PLACE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4A0442-DDCF-437F-A092-0FB299AFDF68}"/>
              </a:ext>
            </a:extLst>
          </p:cNvPr>
          <p:cNvCxnSpPr>
            <a:cxnSpLocks/>
            <a:stCxn id="3" idx="3"/>
            <a:endCxn id="18" idx="1"/>
          </p:cNvCxnSpPr>
          <p:nvPr/>
        </p:nvCxnSpPr>
        <p:spPr>
          <a:xfrm flipV="1">
            <a:off x="7588577" y="3057234"/>
            <a:ext cx="941628" cy="411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70DAB1B-8EF1-4C87-9311-A6351D6AA76D}"/>
              </a:ext>
            </a:extLst>
          </p:cNvPr>
          <p:cNvSpPr/>
          <p:nvPr/>
        </p:nvSpPr>
        <p:spPr>
          <a:xfrm>
            <a:off x="384151" y="4176936"/>
            <a:ext cx="377832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PREPOSITIONS OF DIRECTION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5FF8D99-9C54-4F31-A550-52256A356147}"/>
              </a:ext>
            </a:extLst>
          </p:cNvPr>
          <p:cNvSpPr/>
          <p:nvPr/>
        </p:nvSpPr>
        <p:spPr>
          <a:xfrm>
            <a:off x="4165370" y="5296228"/>
            <a:ext cx="377832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PREPOSITIONS OF LOCATION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AA9A906-E1B3-448C-8E1E-5A16187BD5B0}"/>
              </a:ext>
            </a:extLst>
          </p:cNvPr>
          <p:cNvSpPr/>
          <p:nvPr/>
        </p:nvSpPr>
        <p:spPr>
          <a:xfrm>
            <a:off x="7943692" y="4183073"/>
            <a:ext cx="3973978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PREPOSITIONS OF SPATIAL RELATIONSHIPS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178D9E-AD0A-4CB0-B9A9-872ADD2B2A46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4162474" y="3393737"/>
            <a:ext cx="994528" cy="1119702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83612B-F423-4DE7-8040-65A33F007A74}"/>
              </a:ext>
            </a:extLst>
          </p:cNvPr>
          <p:cNvCxnSpPr>
            <a:cxnSpLocks/>
            <a:stCxn id="3" idx="2"/>
            <a:endCxn id="30" idx="0"/>
          </p:cNvCxnSpPr>
          <p:nvPr/>
        </p:nvCxnSpPr>
        <p:spPr>
          <a:xfrm>
            <a:off x="6009588" y="3394147"/>
            <a:ext cx="44944" cy="1902081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8A0DB5D-2F05-4D9E-8B12-E6C9B7EC9975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7128268" y="3393737"/>
            <a:ext cx="815424" cy="1125839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4752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PREPOSITION OF TIME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387113" y="1315195"/>
            <a:ext cx="8618626" cy="3355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Prepositions which are used to show when something is happening.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We will be meeting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on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Friday.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supermarket will be closed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from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9PM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to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9AM.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Can you come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after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some time?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76160BA-645B-48C0-BB3B-19A14AD95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48508">
            <a:off x="9909660" y="275716"/>
            <a:ext cx="1925320" cy="19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E60997-284D-487D-AF2B-01EFFEEB0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739" y="2560382"/>
            <a:ext cx="2110283" cy="211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396174-E090-43BF-A960-2E5578B1C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771" y="4802171"/>
            <a:ext cx="1769097" cy="176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350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PREPOSITION OF PLACE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387113" y="1315195"/>
            <a:ext cx="8269043" cy="3355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Prepositions which are used to indicate the place of something.</a:t>
            </a:r>
            <a:endParaRPr lang="en-IN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 have kept the book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on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table.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Henry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hid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behind the door.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dog jumped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over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the fence.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76160BA-645B-48C0-BB3B-19A14AD95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978450">
            <a:off x="9763047" y="309038"/>
            <a:ext cx="1925320" cy="19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1E1762C-4E09-44D8-B607-D0611239D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0" r="13846"/>
          <a:stretch/>
        </p:blipFill>
        <p:spPr bwMode="auto">
          <a:xfrm rot="21344263">
            <a:off x="8598246" y="2484351"/>
            <a:ext cx="1511682" cy="211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104F443-D068-4BEB-A82B-BE49DA510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179" y="4783449"/>
            <a:ext cx="1989056" cy="198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1481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PREPOSITION OF DIRECTION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387113" y="1315195"/>
            <a:ext cx="8269043" cy="3355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Prepositions which are used to denote the direction in which something travels or moves.</a:t>
            </a:r>
            <a:endParaRPr lang="en-IN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girl ran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towards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her father.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Jerry jumped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into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river.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Vicky passed the book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to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Sumit.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76160BA-645B-48C0-BB3B-19A14AD95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60458" y="559298"/>
            <a:ext cx="1943068" cy="194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104F443-D068-4BEB-A82B-BE49DA510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66330">
            <a:off x="8471878" y="2719376"/>
            <a:ext cx="1629399" cy="162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E285B2F-000F-44FC-93B8-CF4CD6A45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997" y="4562397"/>
            <a:ext cx="2027909" cy="202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464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843020" y="254121"/>
            <a:ext cx="4505959" cy="67300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PREPOSITION OF LOCATION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387114" y="1315195"/>
            <a:ext cx="8031312" cy="453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Prepositions which are used to indicate the location of a particular object.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Amit would be staying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at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his cousin’s place for the weekend.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Make sure to keep the weights back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in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place after exercise.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 lay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on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the floor for a really long time.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3CE81B-8CCE-40D1-9EE3-8715D57F8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2003">
            <a:off x="9474664" y="594259"/>
            <a:ext cx="2128736" cy="212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4A72807-A7B3-4F73-9114-C973FD61D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088" y="3034609"/>
            <a:ext cx="1846944" cy="184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4D2DA66-0D98-40C9-9DE6-D046CA1B8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07137">
            <a:off x="10249463" y="4968711"/>
            <a:ext cx="1621411" cy="162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010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157980" y="254121"/>
            <a:ext cx="5693790" cy="67300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PREPOSITION OF SPATIAL RELATIONSHIP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387114" y="1315195"/>
            <a:ext cx="8031312" cy="5042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Prepositions used to denote an object’s movement away from the source and towards a source.</a:t>
            </a:r>
            <a:endParaRPr lang="en-IN" sz="2400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Nitin sat leaning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against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the wall.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circus was stationed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opposite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children’s park.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My brother and me spent the evening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around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 lake.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Poppins" panose="00000500000000000000" pitchFamily="2" charset="0"/>
              <a:ea typeface="Trebuchet MS" panose="020B0603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5834821-3A51-41EC-B0FF-A897B95F3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0097">
            <a:off x="9480651" y="483699"/>
            <a:ext cx="2098398" cy="209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0475F3F-B844-48D2-82A9-3ABEB1A4C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644" y="2834429"/>
            <a:ext cx="1699242" cy="169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F14F557-7221-4A67-B334-7E41E78D4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745" y="4707773"/>
            <a:ext cx="1770426" cy="177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5056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794E-3AD5-4475-9D66-FE844EA5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80" y="735607"/>
            <a:ext cx="6094070" cy="6721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4465CD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CONJUNCTION</a:t>
            </a:r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B23904-6898-4955-8855-63136A2B9E9B}"/>
              </a:ext>
            </a:extLst>
          </p:cNvPr>
          <p:cNvGrpSpPr/>
          <p:nvPr/>
        </p:nvGrpSpPr>
        <p:grpSpPr>
          <a:xfrm>
            <a:off x="9194465" y="3058517"/>
            <a:ext cx="2668928" cy="2593028"/>
            <a:chOff x="7164728" y="2617924"/>
            <a:chExt cx="3680749" cy="378492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21B33C6-0E3B-4264-9E9E-31C662083301}"/>
                </a:ext>
              </a:extLst>
            </p:cNvPr>
            <p:cNvSpPr/>
            <p:nvPr/>
          </p:nvSpPr>
          <p:spPr>
            <a:xfrm>
              <a:off x="7164728" y="2617924"/>
              <a:ext cx="3680749" cy="3784922"/>
            </a:xfrm>
            <a:prstGeom prst="roundRect">
              <a:avLst>
                <a:gd name="adj" fmla="val 7862"/>
              </a:avLst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1DC318-B622-48F1-8E93-51EB05B2F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11502" y="2898377"/>
              <a:ext cx="2187202" cy="2314937"/>
            </a:xfrm>
            <a:prstGeom prst="rect">
              <a:avLst/>
            </a:prstGeom>
            <a:ln>
              <a:noFill/>
              <a:prstDash val="sysDash"/>
            </a:ln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A500EF4-F89F-461F-9EAD-8913F97DE37E}"/>
                </a:ext>
              </a:extLst>
            </p:cNvPr>
            <p:cNvSpPr/>
            <p:nvPr/>
          </p:nvSpPr>
          <p:spPr>
            <a:xfrm>
              <a:off x="7396224" y="5497975"/>
              <a:ext cx="3287210" cy="6799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95AD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rPr>
                <a:t>FLUIDITY</a:t>
              </a:r>
              <a:endPara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81A2B2-0C8E-4733-81A1-E8284BE09448}"/>
              </a:ext>
            </a:extLst>
          </p:cNvPr>
          <p:cNvGrpSpPr/>
          <p:nvPr/>
        </p:nvGrpSpPr>
        <p:grpSpPr>
          <a:xfrm>
            <a:off x="6314065" y="1201880"/>
            <a:ext cx="2668928" cy="2593028"/>
            <a:chOff x="7129620" y="1671109"/>
            <a:chExt cx="3680749" cy="378492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BFFCE7B-FADD-4FE0-8D92-7D3FD53233A7}"/>
                </a:ext>
              </a:extLst>
            </p:cNvPr>
            <p:cNvSpPr/>
            <p:nvPr/>
          </p:nvSpPr>
          <p:spPr>
            <a:xfrm>
              <a:off x="7129620" y="1671109"/>
              <a:ext cx="3680749" cy="3784922"/>
            </a:xfrm>
            <a:prstGeom prst="roundRect">
              <a:avLst>
                <a:gd name="adj" fmla="val 7862"/>
              </a:avLst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F6CE423-0A2C-4D02-B1D5-D19420FD9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80490" y="1958001"/>
              <a:ext cx="2179010" cy="2306267"/>
            </a:xfrm>
            <a:prstGeom prst="rect">
              <a:avLst/>
            </a:prstGeom>
            <a:ln>
              <a:noFill/>
              <a:prstDash val="sysDash"/>
            </a:ln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449CC1D-667E-4479-9509-FB4011897EFA}"/>
                </a:ext>
              </a:extLst>
            </p:cNvPr>
            <p:cNvSpPr/>
            <p:nvPr/>
          </p:nvSpPr>
          <p:spPr>
            <a:xfrm>
              <a:off x="7361114" y="4551160"/>
              <a:ext cx="3287210" cy="6799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95AD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rPr>
                <a:t>CONNECT CLAUSES</a:t>
              </a:r>
              <a:endPara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F679BB2-B6D1-4F24-AD06-D45D5066A3D3}"/>
              </a:ext>
            </a:extLst>
          </p:cNvPr>
          <p:cNvGrpSpPr/>
          <p:nvPr/>
        </p:nvGrpSpPr>
        <p:grpSpPr>
          <a:xfrm>
            <a:off x="664580" y="1407722"/>
            <a:ext cx="6187201" cy="4674057"/>
            <a:chOff x="664580" y="1407722"/>
            <a:chExt cx="5959203" cy="46740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C0C4DB-2DDF-4C97-B241-1C2B95211635}"/>
                </a:ext>
              </a:extLst>
            </p:cNvPr>
            <p:cNvSpPr txBox="1"/>
            <p:nvPr/>
          </p:nvSpPr>
          <p:spPr>
            <a:xfrm>
              <a:off x="664580" y="1407722"/>
              <a:ext cx="5237623" cy="2362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Wingdings" panose="05000000000000000000" pitchFamily="2" charset="2"/>
                <a:buChar char="ü"/>
                <a:tabLst>
                  <a:tab pos="5238750" algn="l"/>
                </a:tabLst>
                <a:defRPr/>
              </a:pPr>
              <a:r>
                <a:rPr lang="en-IN" sz="1800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</a:rPr>
                <a:t>A conjunction is a word used to </a:t>
              </a:r>
              <a:r>
                <a:rPr lang="en-IN" sz="1800" b="1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</a:rPr>
                <a:t>connect clauses or sentences</a:t>
              </a:r>
              <a:r>
                <a:rPr lang="en-IN" sz="1800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</a:rPr>
                <a:t> or to coordinate words within the same clause.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Wingdings" panose="05000000000000000000" pitchFamily="2" charset="2"/>
                <a:buChar char="ü"/>
                <a:tabLst>
                  <a:tab pos="5238750" algn="l"/>
                </a:tabLst>
                <a:defRPr/>
              </a:pPr>
              <a:r>
                <a:rPr lang="en-IN" sz="1800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</a:rPr>
                <a:t>Conjunctions are essential in joining different ideas and making the sentence more fluid and meaningful.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Trebuchet MS" panose="020B0603020202020204" pitchFamily="34" charset="0"/>
                <a:cs typeface="IrisUPC" panose="020B0604020202020204" pitchFamily="34" charset="-34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Wingdings" panose="05000000000000000000" pitchFamily="2" charset="2"/>
                <a:buChar char="ü"/>
                <a:tabLst>
                  <a:tab pos="5238750" algn="l"/>
                </a:tabLst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Poppins" panose="00000500000000000000" pitchFamily="2" charset="0"/>
                <a:ea typeface="Trebuchet MS" panose="020B0603020202020204" pitchFamily="34" charset="0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0CBDEC-F848-4AA5-B8AA-5039F05299CD}"/>
                </a:ext>
              </a:extLst>
            </p:cNvPr>
            <p:cNvSpPr txBox="1"/>
            <p:nvPr/>
          </p:nvSpPr>
          <p:spPr>
            <a:xfrm>
              <a:off x="664580" y="3516590"/>
              <a:ext cx="5959203" cy="25651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Wingdings" panose="05000000000000000000" pitchFamily="2" charset="2"/>
                <a:buChar char="ü"/>
                <a:tabLst>
                  <a:tab pos="5238750" algn="l"/>
                </a:tabLst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Examples,</a:t>
              </a:r>
            </a:p>
            <a:p>
              <a:pPr marL="800100" lvl="1" indent="-342900">
                <a:lnSpc>
                  <a:spcPct val="107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  <a:tab pos="5238750" algn="l"/>
                </a:tabLst>
              </a:pPr>
              <a:r>
                <a:rPr lang="en-IN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I want to go to the park, </a:t>
              </a:r>
              <a:r>
                <a:rPr lang="en-IN" b="1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but</a:t>
              </a:r>
              <a:r>
                <a:rPr lang="en-IN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 it’s raining.</a:t>
              </a:r>
              <a:endParaRPr lang="en-IN" dirty="0">
                <a:solidFill>
                  <a:srgbClr val="444444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IrisUPC" panose="020B0604020202020204" pitchFamily="34" charset="-34"/>
              </a:endParaRPr>
            </a:p>
            <a:p>
              <a:pPr marL="800100" lvl="1" indent="-342900">
                <a:lnSpc>
                  <a:spcPct val="107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  <a:tab pos="5238750" algn="l"/>
                </a:tabLst>
              </a:pPr>
              <a:r>
                <a:rPr lang="en-IN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He is studying hard </a:t>
              </a:r>
              <a:r>
                <a:rPr lang="en-IN" b="1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and</a:t>
              </a:r>
              <a:r>
                <a:rPr lang="en-IN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 he is practicing too.</a:t>
              </a:r>
              <a:endParaRPr lang="en-IN" dirty="0">
                <a:solidFill>
                  <a:srgbClr val="444444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IrisUPC" panose="020B0604020202020204" pitchFamily="34" charset="-34"/>
              </a:endParaRPr>
            </a:p>
            <a:p>
              <a:pPr marL="800100" lvl="1" indent="-342900">
                <a:lnSpc>
                  <a:spcPct val="107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  <a:tab pos="5238750" algn="l"/>
                </a:tabLst>
              </a:pPr>
              <a:r>
                <a:rPr lang="en-IN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We couldn’t find the book, </a:t>
              </a:r>
              <a:r>
                <a:rPr lang="en-IN" b="1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so</a:t>
              </a:r>
              <a:r>
                <a:rPr lang="en-IN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 we went home.</a:t>
              </a:r>
              <a:endParaRPr lang="en-IN" dirty="0">
                <a:solidFill>
                  <a:srgbClr val="444444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IrisUPC" panose="020B0604020202020204" pitchFamily="34" charset="-34"/>
              </a:endParaRPr>
            </a:p>
            <a:p>
              <a:pPr marL="800100" lvl="1" indent="-342900">
                <a:lnSpc>
                  <a:spcPct val="107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  <a:tab pos="5238750" algn="l"/>
                </a:tabLst>
              </a:pPr>
              <a:r>
                <a:rPr lang="en-IN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He’s learning French </a:t>
              </a:r>
              <a:r>
                <a:rPr lang="en-IN" b="1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because</a:t>
              </a:r>
              <a:r>
                <a:rPr lang="en-IN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 of his job.</a:t>
              </a:r>
              <a:endParaRPr lang="en-IN" dirty="0">
                <a:solidFill>
                  <a:srgbClr val="444444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IrisUPC" panose="020B0604020202020204" pitchFamily="34" charset="-34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43B9CE-E783-406E-B0D9-CA1CB0FF7C72}"/>
              </a:ext>
            </a:extLst>
          </p:cNvPr>
          <p:cNvGrpSpPr/>
          <p:nvPr/>
        </p:nvGrpSpPr>
        <p:grpSpPr>
          <a:xfrm>
            <a:off x="9183532" y="292374"/>
            <a:ext cx="2668928" cy="2593028"/>
            <a:chOff x="9224172" y="3314355"/>
            <a:chExt cx="2668928" cy="259302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F5A3F6D-0A12-44EC-9BFB-242CCC672F1C}"/>
                </a:ext>
              </a:extLst>
            </p:cNvPr>
            <p:cNvSpPr/>
            <p:nvPr/>
          </p:nvSpPr>
          <p:spPr>
            <a:xfrm>
              <a:off x="9224172" y="3314355"/>
              <a:ext cx="2668928" cy="2593028"/>
            </a:xfrm>
            <a:prstGeom prst="roundRect">
              <a:avLst>
                <a:gd name="adj" fmla="val 7862"/>
              </a:avLst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0811F60C-1380-4A83-9082-6146AD2F41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770377" y="3487471"/>
              <a:ext cx="1626875" cy="162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2F11CD4-FC27-4109-8BD5-9DC2B676B831}"/>
                </a:ext>
              </a:extLst>
            </p:cNvPr>
            <p:cNvSpPr/>
            <p:nvPr/>
          </p:nvSpPr>
          <p:spPr>
            <a:xfrm>
              <a:off x="9392030" y="5287461"/>
              <a:ext cx="2383571" cy="46582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95AD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rPr>
                <a:t>CONCISER</a:t>
              </a:r>
              <a:endPara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3680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794E-3AD5-4475-9D66-FE844EA5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79" y="558639"/>
            <a:ext cx="10678611" cy="6721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4465CD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CLASSIFICATION OF CONJUNCTIONS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0C4DB-2DDF-4C97-B241-1C2B95211635}"/>
              </a:ext>
            </a:extLst>
          </p:cNvPr>
          <p:cNvSpPr txBox="1"/>
          <p:nvPr/>
        </p:nvSpPr>
        <p:spPr>
          <a:xfrm>
            <a:off x="315244" y="1132963"/>
            <a:ext cx="11602426" cy="67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>
                <a:tab pos="5238750" algn="l"/>
              </a:tabLst>
              <a:defRPr/>
            </a:pP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Based on the different uses and functions of conjunctions, they can be divided into the following main types: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5408B1-6E58-40B7-B3D8-3A99B9745FAA}"/>
              </a:ext>
            </a:extLst>
          </p:cNvPr>
          <p:cNvSpPr/>
          <p:nvPr/>
        </p:nvSpPr>
        <p:spPr>
          <a:xfrm>
            <a:off x="4492945" y="2720731"/>
            <a:ext cx="3299381" cy="67300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CONJUNCTIONS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093453-6A99-438D-9EEC-E34DA97435E3}"/>
              </a:ext>
            </a:extLst>
          </p:cNvPr>
          <p:cNvSpPr/>
          <p:nvPr/>
        </p:nvSpPr>
        <p:spPr>
          <a:xfrm>
            <a:off x="777158" y="3974907"/>
            <a:ext cx="3173727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dirty="0">
                <a:solidFill>
                  <a:prstClr val="white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COORDINATING  CONJUNCTIONS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29D5FFC-AB83-4F16-8911-66AF98DADECB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3950885" y="3393736"/>
            <a:ext cx="1318699" cy="917674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F468632-3FA3-4CA5-90F7-142BEDC3512B}"/>
              </a:ext>
            </a:extLst>
          </p:cNvPr>
          <p:cNvSpPr/>
          <p:nvPr/>
        </p:nvSpPr>
        <p:spPr>
          <a:xfrm>
            <a:off x="8443311" y="3974906"/>
            <a:ext cx="3422440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CORRELATIVE CONJUNCTIONS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4A0442-DDCF-437F-A092-0FB299AFDF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158746" y="3393736"/>
            <a:ext cx="1284565" cy="917673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5FF8D99-9C54-4F31-A550-52256A356147}"/>
              </a:ext>
            </a:extLst>
          </p:cNvPr>
          <p:cNvSpPr/>
          <p:nvPr/>
        </p:nvSpPr>
        <p:spPr>
          <a:xfrm>
            <a:off x="4253473" y="5296228"/>
            <a:ext cx="377832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SUBORDINATING CONJUNCTIONS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83612B-F423-4DE7-8040-65A33F007A74}"/>
              </a:ext>
            </a:extLst>
          </p:cNvPr>
          <p:cNvCxnSpPr>
            <a:cxnSpLocks/>
            <a:stCxn id="3" idx="2"/>
            <a:endCxn id="30" idx="0"/>
          </p:cNvCxnSpPr>
          <p:nvPr/>
        </p:nvCxnSpPr>
        <p:spPr>
          <a:xfrm flipH="1">
            <a:off x="6142635" y="3393736"/>
            <a:ext cx="1" cy="1902492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586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744012" y="248929"/>
            <a:ext cx="4703976" cy="67300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COORDINATING CONJUNCTIONS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387114" y="1315195"/>
            <a:ext cx="8031312" cy="3856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These connect words, phrases, or independent clauses of equal importance.</a:t>
            </a:r>
            <a:endParaRPr lang="en-IN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 like coffee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and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tea.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 is smart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but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lazy.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We can leave now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or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wait for him.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Poppins" panose="00000500000000000000" pitchFamily="2" charset="0"/>
              <a:ea typeface="Trebuchet MS" panose="020B06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99689-EBA9-456D-97E0-E04CF8A2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08523">
            <a:off x="8784011" y="1038223"/>
            <a:ext cx="1244336" cy="1244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194D51-24F6-4E20-9471-CC349E110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3253" y="1212932"/>
            <a:ext cx="1244337" cy="1244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1CDE55-6A9A-44A3-AA6A-6CA569D5B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8290">
            <a:off x="10083113" y="2748327"/>
            <a:ext cx="1240274" cy="124027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8D7B385-3F66-4009-ACBA-33A80E14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509" y="3205113"/>
            <a:ext cx="1609442" cy="160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4632A6-8AE1-429D-A31C-2F93B3817E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0032" y="4655627"/>
            <a:ext cx="1681743" cy="168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451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744012" y="248929"/>
            <a:ext cx="4703976" cy="673005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SUB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ORDINATING CONJUNCTIONS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387114" y="1315195"/>
            <a:ext cx="8031312" cy="425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These connect an independent clause with a dependent clause, showing the relationship between the two.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 will call you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when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I arrive.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Because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it’s raining, we stayed inside.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She didn’t come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although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she was invited.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Poppins" panose="00000500000000000000" pitchFamily="2" charset="0"/>
              <a:ea typeface="Trebuchet MS" panose="020B0603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1A7508-1C96-44D3-86C9-91DC78187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9210">
            <a:off x="9618483" y="758607"/>
            <a:ext cx="1571134" cy="157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C9D5699-F5A6-441A-A6F3-551FE7551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3490">
            <a:off x="8224363" y="2329254"/>
            <a:ext cx="2199490" cy="219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9B30C9E-EBF1-4263-B1CA-D72569315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2162">
            <a:off x="9672151" y="4449352"/>
            <a:ext cx="1829151" cy="18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787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4830984" y="447488"/>
            <a:ext cx="2530032" cy="673005"/>
          </a:xfrm>
          <a:prstGeom prst="roundRect">
            <a:avLst>
              <a:gd name="adj" fmla="val 50000"/>
            </a:avLst>
          </a:prstGeom>
          <a:solidFill>
            <a:srgbClr val="E62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PROPER NOUN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819391" y="1413256"/>
            <a:ext cx="7843842" cy="4821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238750" algn="l"/>
              </a:tabLst>
            </a:pPr>
            <a:r>
              <a:rPr lang="en-IN" sz="2400" dirty="0">
                <a:solidFill>
                  <a:schemeClr val="bg2">
                    <a:lumMod val="25000"/>
                  </a:schemeClr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Poppins" panose="00000500000000000000" pitchFamily="2" charset="0"/>
              </a:rPr>
              <a:t>A proper noun is a noun that represents a unique entity. They are used to name person, places, animals or things. 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238750" algn="l"/>
              </a:tabLst>
            </a:pPr>
            <a:endParaRPr lang="en-IN" sz="2400" dirty="0">
              <a:solidFill>
                <a:schemeClr val="bg2">
                  <a:lumMod val="25000"/>
                </a:schemeClr>
              </a:solidFill>
              <a:latin typeface="Poppins" panose="00000500000000000000" pitchFamily="2" charset="0"/>
              <a:ea typeface="Trebuchet MS" panose="020B0603020202020204" pitchFamily="34" charset="0"/>
              <a:cs typeface="Poppins" panose="00000500000000000000" pitchFamily="2" charset="0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238750" algn="l"/>
              </a:tabLst>
            </a:pPr>
            <a:r>
              <a:rPr lang="en-IN" sz="2400" dirty="0">
                <a:solidFill>
                  <a:schemeClr val="bg2">
                    <a:lumMod val="25000"/>
                  </a:schemeClr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Poppins" panose="00000500000000000000" pitchFamily="2" charset="0"/>
              </a:rPr>
              <a:t>In Modern English, most proper nouns are written with first letter in capital case.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238750" algn="l"/>
              </a:tabLst>
            </a:pPr>
            <a:endParaRPr lang="en-IN" sz="2400" dirty="0">
              <a:solidFill>
                <a:schemeClr val="bg2">
                  <a:lumMod val="25000"/>
                </a:schemeClr>
              </a:solidFill>
              <a:latin typeface="Poppins" panose="00000500000000000000" pitchFamily="2" charset="0"/>
              <a:ea typeface="Trebuchet MS" panose="020B0603020202020204" pitchFamily="34" charset="0"/>
              <a:cs typeface="Poppins" panose="00000500000000000000" pitchFamily="2" charset="0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238750" algn="l"/>
              </a:tabLst>
            </a:pPr>
            <a:r>
              <a:rPr lang="en-IN" sz="2400" dirty="0">
                <a:solidFill>
                  <a:schemeClr val="bg2">
                    <a:lumMod val="25000"/>
                  </a:schemeClr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Poppins" panose="00000500000000000000" pitchFamily="2" charset="0"/>
              </a:rPr>
              <a:t>For example,</a:t>
            </a:r>
          </a:p>
          <a:p>
            <a:pPr marL="742950" lvl="1" indent="-285750">
              <a:lnSpc>
                <a:spcPct val="107000"/>
              </a:lnSpc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Poppins" panose="00000500000000000000" pitchFamily="2" charset="0"/>
              </a:rPr>
              <a:t>John</a:t>
            </a: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Poppins" panose="00000500000000000000" pitchFamily="2" charset="0"/>
              </a:rPr>
              <a:t> went to </a:t>
            </a:r>
            <a:r>
              <a:rPr lang="en-IN" sz="2400" b="1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Poppins" panose="00000500000000000000" pitchFamily="2" charset="0"/>
              </a:rPr>
              <a:t>Paris</a:t>
            </a: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Poppins" panose="00000500000000000000" pitchFamily="2" charset="0"/>
              </a:rPr>
              <a:t> for vacation.</a:t>
            </a:r>
          </a:p>
          <a:p>
            <a:pPr marL="742950" lvl="1" indent="-285750">
              <a:lnSpc>
                <a:spcPct val="107000"/>
              </a:lnSpc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Poppins" panose="00000500000000000000" pitchFamily="2" charset="0"/>
              </a:rPr>
              <a:t>Mount Everest</a:t>
            </a: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Poppins" panose="00000500000000000000" pitchFamily="2" charset="0"/>
              </a:rPr>
              <a:t> is the highest mountain in the world.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Poppins" panose="00000500000000000000" pitchFamily="2" charset="0"/>
              </a:rPr>
              <a:t>I visited </a:t>
            </a:r>
            <a:r>
              <a:rPr lang="en-IN" sz="2400" b="1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Poppins" panose="00000500000000000000" pitchFamily="2" charset="0"/>
              </a:rPr>
              <a:t>Taj Mahal</a:t>
            </a: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Poppins" panose="00000500000000000000" pitchFamily="2" charset="0"/>
              </a:rPr>
              <a:t> last summer.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7DF8D6-92F8-4C9C-8199-C4B8922C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9427">
            <a:off x="9285330" y="3791602"/>
            <a:ext cx="2421077" cy="24210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B4DAC3-FDFB-4306-A98E-3DF3597E2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3192">
            <a:off x="8816698" y="868333"/>
            <a:ext cx="2287506" cy="214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9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744012" y="248929"/>
            <a:ext cx="4703976" cy="67300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CORRELATIVE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 CONJUNCTIONS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387114" y="1315195"/>
            <a:ext cx="8738032" cy="4647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These work in pairs to connect equal elements within a sentence.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 is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either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at home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or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at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work.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Neither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the manager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nor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the assistant was available.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You must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not only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study hard 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but also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practice regularly.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Poppins" panose="00000500000000000000" pitchFamily="2" charset="0"/>
              <a:ea typeface="Trebuchet MS" panose="020B0603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92E83F4-7A79-426D-AF22-BF4B75F5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35">
            <a:off x="10093218" y="522185"/>
            <a:ext cx="1586018" cy="158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3DB7414-8645-44F7-959E-4E08CF2D3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4667">
            <a:off x="9457437" y="2388492"/>
            <a:ext cx="1633490" cy="163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FFD593C-6E4A-4718-BAEC-AD24D6B89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6327">
            <a:off x="10163588" y="4373003"/>
            <a:ext cx="1641298" cy="164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733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794E-3AD5-4475-9D66-FE844EA5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80" y="735607"/>
            <a:ext cx="6094070" cy="6721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4465CD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INTERJECTION</a:t>
            </a:r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81A2B2-0C8E-4733-81A1-E8284BE09448}"/>
              </a:ext>
            </a:extLst>
          </p:cNvPr>
          <p:cNvGrpSpPr/>
          <p:nvPr/>
        </p:nvGrpSpPr>
        <p:grpSpPr>
          <a:xfrm>
            <a:off x="7502926" y="1454242"/>
            <a:ext cx="4024494" cy="3949515"/>
            <a:chOff x="7129620" y="1671109"/>
            <a:chExt cx="3680749" cy="378492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BFFCE7B-FADD-4FE0-8D92-7D3FD53233A7}"/>
                </a:ext>
              </a:extLst>
            </p:cNvPr>
            <p:cNvSpPr/>
            <p:nvPr/>
          </p:nvSpPr>
          <p:spPr>
            <a:xfrm>
              <a:off x="7129620" y="1671109"/>
              <a:ext cx="3680749" cy="3784922"/>
            </a:xfrm>
            <a:prstGeom prst="roundRect">
              <a:avLst>
                <a:gd name="adj" fmla="val 7862"/>
              </a:avLst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F6CE423-0A2C-4D02-B1D5-D19420FD9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80490" y="1958001"/>
              <a:ext cx="2179010" cy="2306267"/>
            </a:xfrm>
            <a:prstGeom prst="rect">
              <a:avLst/>
            </a:prstGeom>
            <a:ln>
              <a:noFill/>
              <a:prstDash val="sysDash"/>
            </a:ln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449CC1D-667E-4479-9509-FB4011897EFA}"/>
                </a:ext>
              </a:extLst>
            </p:cNvPr>
            <p:cNvSpPr/>
            <p:nvPr/>
          </p:nvSpPr>
          <p:spPr>
            <a:xfrm>
              <a:off x="7361114" y="4551160"/>
              <a:ext cx="3287210" cy="6799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95AD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rPr>
                <a:t>EXPRESS EMOTIONS</a:t>
              </a:r>
              <a:endPara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F679BB2-B6D1-4F24-AD06-D45D5066A3D3}"/>
              </a:ext>
            </a:extLst>
          </p:cNvPr>
          <p:cNvGrpSpPr/>
          <p:nvPr/>
        </p:nvGrpSpPr>
        <p:grpSpPr>
          <a:xfrm>
            <a:off x="664580" y="1407722"/>
            <a:ext cx="6187201" cy="4081331"/>
            <a:chOff x="664580" y="1407722"/>
            <a:chExt cx="5959203" cy="4081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C0C4DB-2DDF-4C97-B241-1C2B95211635}"/>
                </a:ext>
              </a:extLst>
            </p:cNvPr>
            <p:cNvSpPr txBox="1"/>
            <p:nvPr/>
          </p:nvSpPr>
          <p:spPr>
            <a:xfrm>
              <a:off x="664580" y="1407722"/>
              <a:ext cx="5237623" cy="19636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Wingdings" panose="05000000000000000000" pitchFamily="2" charset="2"/>
                <a:buChar char="ü"/>
                <a:tabLst>
                  <a:tab pos="5238750" algn="l"/>
                </a:tabLst>
                <a:defRPr/>
              </a:pPr>
              <a:r>
                <a:rPr lang="en-IN" sz="1800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</a:rPr>
                <a:t>An interjection is a word or phrase that </a:t>
              </a:r>
              <a:r>
                <a:rPr lang="en-IN" sz="1800" b="1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</a:rPr>
                <a:t>expresses a strong emotion or reaction</a:t>
              </a:r>
              <a:r>
                <a:rPr lang="en-IN" sz="1800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</a:rPr>
                <a:t>, often standing alone.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Wingdings" panose="05000000000000000000" pitchFamily="2" charset="2"/>
                <a:buChar char="ü"/>
                <a:tabLst>
                  <a:tab pos="5238750" algn="l"/>
                </a:tabLst>
                <a:defRPr/>
              </a:pPr>
              <a:r>
                <a:rPr lang="en-IN" sz="1800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</a:rPr>
                <a:t>It is usually followed by an exclamation mark, though it can be used in less forceful expressions with a comma.</a:t>
              </a: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Poppins" panose="00000500000000000000" pitchFamily="2" charset="0"/>
                <a:ea typeface="Trebuchet MS" panose="020B0603020202020204" pitchFamily="34" charset="0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0CBDEC-F848-4AA5-B8AA-5039F05299CD}"/>
                </a:ext>
              </a:extLst>
            </p:cNvPr>
            <p:cNvSpPr txBox="1"/>
            <p:nvPr/>
          </p:nvSpPr>
          <p:spPr>
            <a:xfrm>
              <a:off x="664580" y="3516590"/>
              <a:ext cx="5959203" cy="19724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Wingdings" panose="05000000000000000000" pitchFamily="2" charset="2"/>
                <a:buChar char="ü"/>
                <a:tabLst>
                  <a:tab pos="5238750" algn="l"/>
                </a:tabLst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Examples,</a:t>
              </a:r>
            </a:p>
            <a:p>
              <a:pPr marL="800100" lvl="1" indent="-342900">
                <a:lnSpc>
                  <a:spcPct val="107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  <a:tab pos="5238750" algn="l"/>
                </a:tabLst>
              </a:pPr>
              <a:r>
                <a:rPr lang="en-IN" b="1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Wow!</a:t>
              </a:r>
              <a:r>
                <a:rPr lang="en-IN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 That’s an amazing performance.</a:t>
              </a:r>
              <a:endParaRPr lang="en-IN" dirty="0">
                <a:solidFill>
                  <a:srgbClr val="444444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IrisUPC" panose="020B0604020202020204" pitchFamily="34" charset="-34"/>
              </a:endParaRPr>
            </a:p>
            <a:p>
              <a:pPr marL="800100" lvl="1" indent="-342900">
                <a:lnSpc>
                  <a:spcPct val="107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  <a:tab pos="5238750" algn="l"/>
                </a:tabLst>
              </a:pPr>
              <a:r>
                <a:rPr lang="en-IN" b="1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Oh no!</a:t>
              </a:r>
              <a:r>
                <a:rPr lang="en-IN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 I forgot my keys.</a:t>
              </a:r>
              <a:endParaRPr lang="en-IN" dirty="0">
                <a:solidFill>
                  <a:srgbClr val="444444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IrisUPC" panose="020B0604020202020204" pitchFamily="34" charset="-34"/>
              </a:endParaRPr>
            </a:p>
            <a:p>
              <a:pPr marL="800100" lvl="1" indent="-342900">
                <a:lnSpc>
                  <a:spcPct val="107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  <a:tab pos="5238750" algn="l"/>
                </a:tabLst>
              </a:pPr>
              <a:r>
                <a:rPr lang="en-IN" b="1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Hurray!</a:t>
              </a:r>
              <a:r>
                <a:rPr lang="en-IN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 We won the game.</a:t>
              </a:r>
              <a:endParaRPr lang="en-IN" dirty="0">
                <a:solidFill>
                  <a:srgbClr val="444444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IrisUPC" panose="020B0604020202020204" pitchFamily="34" charset="-34"/>
              </a:endParaRPr>
            </a:p>
            <a:p>
              <a:pPr marL="800100" lvl="1" indent="-342900">
                <a:lnSpc>
                  <a:spcPct val="107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  <a:tab pos="5238750" algn="l"/>
                </a:tabLst>
              </a:pPr>
              <a:r>
                <a:rPr lang="en-IN" b="1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Oops!</a:t>
              </a:r>
              <a:r>
                <a:rPr lang="en-IN" dirty="0">
                  <a:solidFill>
                    <a:srgbClr val="444444"/>
                  </a:solidFill>
                  <a:effectLst/>
                  <a:latin typeface="Poppins" panose="00000500000000000000" pitchFamily="2" charset="0"/>
                  <a:ea typeface="Trebuchet MS" panose="020B0603020202020204" pitchFamily="34" charset="0"/>
                  <a:cs typeface="IrisUPC" panose="020B0604020202020204" pitchFamily="34" charset="-34"/>
                </a:rPr>
                <a:t> I didn’t mean to spill the water.</a:t>
              </a:r>
              <a:endParaRPr lang="en-IN" dirty="0">
                <a:solidFill>
                  <a:srgbClr val="444444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IrisUPC" panose="020B06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98351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794E-3AD5-4475-9D66-FE844EA5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79" y="558639"/>
            <a:ext cx="10678611" cy="6721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4465CD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CLASSIFICATION OF INTERJECTIONS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0C4DB-2DDF-4C97-B241-1C2B95211635}"/>
              </a:ext>
            </a:extLst>
          </p:cNvPr>
          <p:cNvSpPr txBox="1"/>
          <p:nvPr/>
        </p:nvSpPr>
        <p:spPr>
          <a:xfrm>
            <a:off x="315244" y="1132963"/>
            <a:ext cx="11602426" cy="67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>
                <a:tab pos="5238750" algn="l"/>
              </a:tabLst>
              <a:defRPr/>
            </a:pPr>
            <a:r>
              <a:rPr lang="en-IN" sz="18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Based on the different uses and functions of interjections, they can be divided into the following main types: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5408B1-6E58-40B7-B3D8-3A99B9745FAA}"/>
              </a:ext>
            </a:extLst>
          </p:cNvPr>
          <p:cNvSpPr/>
          <p:nvPr/>
        </p:nvSpPr>
        <p:spPr>
          <a:xfrm>
            <a:off x="4326573" y="2720731"/>
            <a:ext cx="3538853" cy="67300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INTERJECTIONS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093453-6A99-438D-9EEC-E34DA97435E3}"/>
              </a:ext>
            </a:extLst>
          </p:cNvPr>
          <p:cNvSpPr/>
          <p:nvPr/>
        </p:nvSpPr>
        <p:spPr>
          <a:xfrm>
            <a:off x="999935" y="4386573"/>
            <a:ext cx="3173727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dirty="0">
                <a:solidFill>
                  <a:prstClr val="white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EXCLAMATORY INTERJECTIONS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29D5FFC-AB83-4F16-8911-66AF98DADECB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2586799" y="3393736"/>
            <a:ext cx="2639314" cy="992837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F468632-3FA3-4CA5-90F7-142BEDC3512B}"/>
              </a:ext>
            </a:extLst>
          </p:cNvPr>
          <p:cNvSpPr/>
          <p:nvPr/>
        </p:nvSpPr>
        <p:spPr>
          <a:xfrm>
            <a:off x="7976734" y="4386573"/>
            <a:ext cx="3422440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GREETING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INTERJECTIONS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4A0442-DDCF-437F-A092-0FB299AFDF6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986344" y="3393736"/>
            <a:ext cx="2701610" cy="992837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5FF8D99-9C54-4F31-A550-52256A356147}"/>
              </a:ext>
            </a:extLst>
          </p:cNvPr>
          <p:cNvSpPr/>
          <p:nvPr/>
        </p:nvSpPr>
        <p:spPr>
          <a:xfrm>
            <a:off x="4173662" y="5301336"/>
            <a:ext cx="3778323" cy="673005"/>
          </a:xfrm>
          <a:prstGeom prst="roundRect">
            <a:avLst>
              <a:gd name="adj" fmla="val 50000"/>
            </a:avLst>
          </a:prstGeom>
          <a:solidFill>
            <a:srgbClr val="95A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MILD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INTERJECTIONS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83612B-F423-4DE7-8040-65A33F007A74}"/>
              </a:ext>
            </a:extLst>
          </p:cNvPr>
          <p:cNvCxnSpPr>
            <a:cxnSpLocks/>
            <a:stCxn id="3" idx="2"/>
            <a:endCxn id="30" idx="0"/>
          </p:cNvCxnSpPr>
          <p:nvPr/>
        </p:nvCxnSpPr>
        <p:spPr>
          <a:xfrm flipH="1">
            <a:off x="6062824" y="3393736"/>
            <a:ext cx="33176" cy="1907600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3555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744012" y="248929"/>
            <a:ext cx="4703976" cy="67300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EXCLAMATORY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 INTERJECTIONS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387114" y="1315195"/>
            <a:ext cx="8210131" cy="3856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These express strong emotions such as surprise, joy, or anger.</a:t>
            </a:r>
            <a:endParaRPr lang="en-IN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Wow!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That’s great.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Yikes!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That was bad.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Alas!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 lost my wallet.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Poppins" panose="00000500000000000000" pitchFamily="2" charset="0"/>
              <a:ea typeface="Trebuchet MS" panose="020B06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4A5F58-A6A1-4D9A-B293-DAA6255AB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64072">
            <a:off x="8405917" y="4576352"/>
            <a:ext cx="1725514" cy="172551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A9BC578-A1D1-4EE3-A586-41EF6FC9F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258" y="2486186"/>
            <a:ext cx="1885628" cy="188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E9A64A-18BD-4B1C-B712-650D1DF65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97402">
            <a:off x="8958117" y="449006"/>
            <a:ext cx="1885628" cy="188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320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744012" y="248929"/>
            <a:ext cx="4703976" cy="67300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MILD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 INTERJECTIONS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387114" y="1315195"/>
            <a:ext cx="8210131" cy="3856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These express a less intense emotion, such as hesitation or thoughtfulness.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Hmm,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I’ll have to think about it.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Oh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, I ate it.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solidFill>
                  <a:srgbClr val="444444"/>
                </a:solidFill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Ew</a:t>
            </a: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,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that’s gross.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effectLst/>
              <a:latin typeface="Poppins" panose="00000500000000000000" pitchFamily="2" charset="0"/>
              <a:ea typeface="Trebuchet MS" panose="020B0603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8AC3F25-A9C7-40E2-910C-5FB787B4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5780">
            <a:off x="9504943" y="37730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7441D04-B33C-403E-9135-26B92B402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0609">
            <a:off x="8332840" y="2797919"/>
            <a:ext cx="1808480" cy="180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6E14D24-18B9-4782-AD71-6BE2F4471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922" y="4456562"/>
            <a:ext cx="1950964" cy="195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641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3744012" y="248929"/>
            <a:ext cx="4703976" cy="67300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GREETING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 INTERJECTIONS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387114" y="1315195"/>
            <a:ext cx="8210131" cy="3358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These are used to get someone’s attention or greet someone.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endParaRPr lang="en-IN" sz="2400" dirty="0">
              <a:solidFill>
                <a:srgbClr val="444444"/>
              </a:solidFill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8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Hey!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How are you doing?</a:t>
            </a:r>
            <a:endParaRPr lang="en-IN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Hi! 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It’s nice to meet you.</a:t>
            </a:r>
            <a:endParaRPr lang="en-IN" dirty="0"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Look!</a:t>
            </a:r>
            <a:r>
              <a:rPr lang="en-IN" sz="2400" dirty="0">
                <a:solidFill>
                  <a:srgbClr val="444444"/>
                </a:solidFill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 There’s a rainbow.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8FE7BC3-97DA-49A2-B5AA-CED1EDAC6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4546">
            <a:off x="8900161" y="42918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5C2068C-3B0C-4B1A-8A74-D5043FD77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929">
            <a:off x="7875792" y="2695728"/>
            <a:ext cx="2228862" cy="222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E61BC56-ACA4-4210-B3B4-305B6E1BC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4435">
            <a:off x="9855199" y="4504128"/>
            <a:ext cx="1859280" cy="185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9038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DBB09AA-A014-4C2E-B867-9D3BD0392260}"/>
              </a:ext>
            </a:extLst>
          </p:cNvPr>
          <p:cNvGrpSpPr/>
          <p:nvPr/>
        </p:nvGrpSpPr>
        <p:grpSpPr>
          <a:xfrm>
            <a:off x="767080" y="591820"/>
            <a:ext cx="10657840" cy="5674360"/>
            <a:chOff x="965200" y="767080"/>
            <a:chExt cx="10657840" cy="567436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8D6D48D-391D-4248-AAB6-B373A03A6C76}"/>
                </a:ext>
              </a:extLst>
            </p:cNvPr>
            <p:cNvSpPr/>
            <p:nvPr/>
          </p:nvSpPr>
          <p:spPr>
            <a:xfrm>
              <a:off x="965200" y="767080"/>
              <a:ext cx="10657840" cy="5674360"/>
            </a:xfrm>
            <a:prstGeom prst="roundRect">
              <a:avLst>
                <a:gd name="adj" fmla="val 1464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600" b="1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7D50AB9-5A7C-4511-939D-800784A924EA}"/>
                </a:ext>
              </a:extLst>
            </p:cNvPr>
            <p:cNvSpPr/>
            <p:nvPr/>
          </p:nvSpPr>
          <p:spPr>
            <a:xfrm>
              <a:off x="965200" y="767080"/>
              <a:ext cx="10261600" cy="5323840"/>
            </a:xfrm>
            <a:prstGeom prst="roundRect">
              <a:avLst>
                <a:gd name="adj" fmla="val 426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600" b="1" dirty="0">
                  <a:latin typeface="Poppins" panose="00000500000000000000" pitchFamily="2" charset="0"/>
                  <a:cs typeface="Poppins" panose="00000500000000000000" pitchFamily="2" charset="0"/>
                </a:rPr>
                <a:t>THANK YOU</a:t>
              </a:r>
              <a:endParaRPr lang="en-IN" sz="16600" b="1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539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4830984" y="447488"/>
            <a:ext cx="2530032" cy="673005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COMMON NOUN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819391" y="1407120"/>
            <a:ext cx="10553218" cy="4821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A common noun is a noun that is used to represent a class of entities (</a:t>
            </a:r>
            <a:r>
              <a:rPr lang="en-US" sz="2400" dirty="0"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country, animal, language, person)</a:t>
            </a: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 instead of the unique entity like Proper Nouns.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238750" algn="l"/>
              </a:tabLst>
            </a:pPr>
            <a:endParaRPr lang="en-IN" sz="2400" dirty="0"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These are used to refer to a generic item, group or place. In Modern English, common nouns are not capitalized unless they begin a sentence.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238750" algn="l"/>
              </a:tabLst>
            </a:pPr>
            <a:endParaRPr lang="en-IN" sz="2400" dirty="0"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 bought a </a:t>
            </a:r>
            <a:r>
              <a:rPr lang="en-IN" sz="2400" b="1" dirty="0"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pen </a:t>
            </a:r>
            <a:r>
              <a:rPr lang="en-IN" sz="2400" dirty="0"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yesterday.</a:t>
            </a: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I am going to </a:t>
            </a:r>
            <a:r>
              <a:rPr lang="en-IN" sz="2400" b="1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school</a:t>
            </a:r>
            <a:r>
              <a:rPr lang="en-IN" sz="2400" dirty="0"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.</a:t>
            </a: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That </a:t>
            </a:r>
            <a:r>
              <a:rPr lang="en-IN" sz="2400" b="1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book</a:t>
            </a: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is very interesting.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4A0112-C55E-4704-9640-B6042687C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79137">
            <a:off x="9115522" y="4142722"/>
            <a:ext cx="1434296" cy="1434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E3E03-1641-4D4D-8146-4BA95BAE0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920" y="4475923"/>
            <a:ext cx="1672542" cy="1672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39817-5F44-499A-BD69-5FB7E3ECD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7527" y="5012301"/>
            <a:ext cx="1503279" cy="150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05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4631802" y="447488"/>
            <a:ext cx="2928395" cy="67300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COLLECTIVE NOUN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819390" y="1372531"/>
            <a:ext cx="10553218" cy="3153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A collective noun refers to a group of individuals, animals, or objects considered as one unit.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5238750" algn="l"/>
              </a:tabLst>
            </a:pPr>
            <a:endParaRPr lang="en-IN" sz="2400" dirty="0">
              <a:effectLst/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latin typeface="Poppins" panose="00000500000000000000" pitchFamily="2" charset="0"/>
                <a:cs typeface="IrisUPC" panose="020B0604020202020204" pitchFamily="34" charset="-34"/>
              </a:rPr>
              <a:t>For example,</a:t>
            </a: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latin typeface="Poppins" panose="00000500000000000000" pitchFamily="2" charset="0"/>
                <a:cs typeface="IrisUPC" panose="020B0604020202020204" pitchFamily="34" charset="-34"/>
              </a:rPr>
              <a:t>The </a:t>
            </a:r>
            <a:r>
              <a:rPr lang="en-IN" sz="2400" b="1" dirty="0">
                <a:latin typeface="Poppins" panose="00000500000000000000" pitchFamily="2" charset="0"/>
                <a:cs typeface="IrisUPC" panose="020B0604020202020204" pitchFamily="34" charset="-34"/>
              </a:rPr>
              <a:t>crowd</a:t>
            </a:r>
            <a:r>
              <a:rPr lang="en-IN" sz="2400" dirty="0">
                <a:latin typeface="Poppins" panose="00000500000000000000" pitchFamily="2" charset="0"/>
                <a:cs typeface="IrisUPC" panose="020B0604020202020204" pitchFamily="34" charset="-34"/>
              </a:rPr>
              <a:t> cheered loudly.</a:t>
            </a: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latin typeface="Poppins" panose="00000500000000000000" pitchFamily="2" charset="0"/>
                <a:cs typeface="IrisUPC" panose="020B0604020202020204" pitchFamily="34" charset="-34"/>
              </a:rPr>
              <a:t>A </a:t>
            </a:r>
            <a:r>
              <a:rPr lang="en-IN" sz="2400" b="1" dirty="0">
                <a:latin typeface="Poppins" panose="00000500000000000000" pitchFamily="2" charset="0"/>
                <a:cs typeface="IrisUPC" panose="020B0604020202020204" pitchFamily="34" charset="-34"/>
              </a:rPr>
              <a:t>herd</a:t>
            </a:r>
            <a:r>
              <a:rPr lang="en-IN" sz="2400" dirty="0">
                <a:latin typeface="Poppins" panose="00000500000000000000" pitchFamily="2" charset="0"/>
                <a:cs typeface="IrisUPC" panose="020B0604020202020204" pitchFamily="34" charset="-34"/>
              </a:rPr>
              <a:t> of elephants was crossing the river.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latin typeface="Poppins" panose="00000500000000000000" pitchFamily="2" charset="0"/>
                <a:cs typeface="IrisUPC" panose="020B0604020202020204" pitchFamily="34" charset="-34"/>
              </a:rPr>
              <a:t>The </a:t>
            </a:r>
            <a:r>
              <a:rPr lang="en-IN" sz="2400" b="1" dirty="0">
                <a:latin typeface="Poppins" panose="00000500000000000000" pitchFamily="2" charset="0"/>
                <a:cs typeface="IrisUPC" panose="020B0604020202020204" pitchFamily="34" charset="-34"/>
              </a:rPr>
              <a:t>hive</a:t>
            </a:r>
            <a:r>
              <a:rPr lang="en-IN" sz="2400" dirty="0">
                <a:latin typeface="Poppins" panose="00000500000000000000" pitchFamily="2" charset="0"/>
                <a:cs typeface="IrisUPC" panose="020B0604020202020204" pitchFamily="34" charset="-34"/>
              </a:rPr>
              <a:t> decided on the issue.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6953E-0AC7-48F8-8808-9E8AB6433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911" y="4462325"/>
            <a:ext cx="2395675" cy="23956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7AF050-FB6B-4F41-ADEF-497B9A9D9660}"/>
              </a:ext>
            </a:extLst>
          </p:cNvPr>
          <p:cNvGrpSpPr/>
          <p:nvPr/>
        </p:nvGrpSpPr>
        <p:grpSpPr>
          <a:xfrm>
            <a:off x="482414" y="4644483"/>
            <a:ext cx="4873657" cy="2031357"/>
            <a:chOff x="975871" y="4847495"/>
            <a:chExt cx="4873657" cy="203135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B9DFFA7-6D3B-4FA2-A9CE-AC19BEAEE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8651" y="5344036"/>
              <a:ext cx="1534816" cy="1534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37FDBF4-CFC4-49F3-8948-C4F014D3E382}"/>
                </a:ext>
              </a:extLst>
            </p:cNvPr>
            <p:cNvGrpSpPr/>
            <p:nvPr/>
          </p:nvGrpSpPr>
          <p:grpSpPr>
            <a:xfrm>
              <a:off x="3217133" y="4847495"/>
              <a:ext cx="2632395" cy="1891643"/>
              <a:chOff x="4189406" y="4715934"/>
              <a:chExt cx="2632395" cy="1891643"/>
            </a:xfrm>
          </p:grpSpPr>
          <p:pic>
            <p:nvPicPr>
              <p:cNvPr id="13" name="Picture 2" descr="Elephant - Free animals icons">
                <a:extLst>
                  <a:ext uri="{FF2B5EF4-FFF2-40B4-BE49-F238E27FC236}">
                    <a16:creationId xmlns:a16="http://schemas.microsoft.com/office/drawing/2014/main" id="{C0A604E2-805D-49A1-B374-7987DF6675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9406" y="4715934"/>
                <a:ext cx="1632030" cy="16320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Elephant - Free animals icons">
                <a:extLst>
                  <a:ext uri="{FF2B5EF4-FFF2-40B4-BE49-F238E27FC236}">
                    <a16:creationId xmlns:a16="http://schemas.microsoft.com/office/drawing/2014/main" id="{0DCB4B51-4417-439C-8F6C-CDD1F589DE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1289" y="4975547"/>
                <a:ext cx="1632030" cy="16320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Elephant - Free animals icons">
                <a:extLst>
                  <a:ext uri="{FF2B5EF4-FFF2-40B4-BE49-F238E27FC236}">
                    <a16:creationId xmlns:a16="http://schemas.microsoft.com/office/drawing/2014/main" id="{C1A0FDE9-13C0-4A0E-BAAF-85F1A7935B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4837" y="5085694"/>
                <a:ext cx="1476964" cy="1476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0D8801-5685-4F38-8CA2-790461554BAE}"/>
                </a:ext>
              </a:extLst>
            </p:cNvPr>
            <p:cNvGrpSpPr/>
            <p:nvPr/>
          </p:nvGrpSpPr>
          <p:grpSpPr>
            <a:xfrm>
              <a:off x="975871" y="5054835"/>
              <a:ext cx="2159892" cy="1639383"/>
              <a:chOff x="1948144" y="4923274"/>
              <a:chExt cx="2159892" cy="1639383"/>
            </a:xfrm>
          </p:grpSpPr>
          <p:pic>
            <p:nvPicPr>
              <p:cNvPr id="14" name="Picture 2" descr="Elephant - Free animals icons">
                <a:extLst>
                  <a:ext uri="{FF2B5EF4-FFF2-40B4-BE49-F238E27FC236}">
                    <a16:creationId xmlns:a16="http://schemas.microsoft.com/office/drawing/2014/main" id="{2CCD53F1-E16D-4E98-A918-5EA4E28F59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634909" y="5176966"/>
                <a:ext cx="1473127" cy="13856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Elephant - Free animals icons">
                <a:extLst>
                  <a:ext uri="{FF2B5EF4-FFF2-40B4-BE49-F238E27FC236}">
                    <a16:creationId xmlns:a16="http://schemas.microsoft.com/office/drawing/2014/main" id="{6E82412F-A003-4F11-9BB6-FB70917022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948144" y="4923274"/>
                <a:ext cx="1735010" cy="16320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80388F18-490D-4121-A256-CA2BA74F0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239" y="4778317"/>
            <a:ext cx="1693222" cy="16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021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D19A61-A569-43B8-9AED-92740A75B16F}"/>
              </a:ext>
            </a:extLst>
          </p:cNvPr>
          <p:cNvSpPr/>
          <p:nvPr/>
        </p:nvSpPr>
        <p:spPr>
          <a:xfrm>
            <a:off x="4631802" y="447488"/>
            <a:ext cx="2928395" cy="67300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 pitchFamily="2" charset="0"/>
                <a:ea typeface="Tahoma" panose="020B0604030504040204" pitchFamily="34" charset="0"/>
                <a:cs typeface="Tahoma" panose="020B0604030504040204" pitchFamily="34" charset="0"/>
              </a:rPr>
              <a:t>ABSTRACT NOUN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C626-B095-44F4-B84C-CF2A563547A1}"/>
              </a:ext>
            </a:extLst>
          </p:cNvPr>
          <p:cNvSpPr txBox="1"/>
          <p:nvPr/>
        </p:nvSpPr>
        <p:spPr>
          <a:xfrm>
            <a:off x="819390" y="1372531"/>
            <a:ext cx="10553218" cy="2652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</a:rPr>
              <a:t>An abstract noun represents intangible ideas, qualities, feelings, or states that cannot be perceived by the senses.</a:t>
            </a:r>
            <a:endParaRPr lang="en-IN" sz="2400" dirty="0">
              <a:latin typeface="Poppins" panose="00000500000000000000" pitchFamily="2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For example,</a:t>
            </a:r>
            <a:endParaRPr lang="en-IN" sz="16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His </a:t>
            </a:r>
            <a:r>
              <a:rPr lang="en-IN" sz="2400" b="1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bravery</a:t>
            </a:r>
            <a:r>
              <a:rPr lang="en-IN" sz="2400" dirty="0">
                <a:effectLst/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was praised.</a:t>
            </a: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Honesty</a:t>
            </a:r>
            <a:r>
              <a:rPr lang="en-IN" sz="2400" dirty="0"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is valuable in today’s world.</a:t>
            </a: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ü"/>
              <a:tabLst>
                <a:tab pos="5238750" algn="l"/>
              </a:tabLst>
            </a:pPr>
            <a:r>
              <a:rPr lang="en-IN" sz="2400" b="1" dirty="0"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Justice</a:t>
            </a:r>
            <a:r>
              <a:rPr lang="en-IN" sz="2400" dirty="0">
                <a:latin typeface="Poppins" panose="00000500000000000000" pitchFamily="2" charset="0"/>
                <a:ea typeface="Trebuchet MS" panose="020B0603020202020204" pitchFamily="34" charset="0"/>
                <a:cs typeface="IrisUPC" panose="020B0604020202020204" pitchFamily="34" charset="-34"/>
              </a:rPr>
              <a:t> must be done for the victims. </a:t>
            </a:r>
            <a:endParaRPr lang="en-IN" sz="1600" b="1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IrisUPC" panose="020B0604020202020204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FCE114-51AA-4D34-AA5D-128D9975181F}"/>
              </a:ext>
            </a:extLst>
          </p:cNvPr>
          <p:cNvGrpSpPr/>
          <p:nvPr/>
        </p:nvGrpSpPr>
        <p:grpSpPr>
          <a:xfrm>
            <a:off x="861495" y="4277090"/>
            <a:ext cx="10511113" cy="2315009"/>
            <a:chOff x="946712" y="4240290"/>
            <a:chExt cx="10511113" cy="2315009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CA2773D8-825A-4A95-BBBD-EAF4B38CF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712" y="4240290"/>
              <a:ext cx="2139660" cy="213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58BDD1A-A4B9-45F5-A874-1983D0C7A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9108" y="4415639"/>
              <a:ext cx="2139660" cy="213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FF577F43-9EF1-4114-938E-D79FD7CF47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8863" y="4590988"/>
              <a:ext cx="1788962" cy="1788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094868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C910418-E1F5-4BD6-ADBB-3E6B7E51B247}" vid="{136A70BA-829B-4FF1-B30F-7A053638AA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</TotalTime>
  <Words>3196</Words>
  <Application>Microsoft Office PowerPoint</Application>
  <PresentationFormat>Widescreen</PresentationFormat>
  <Paragraphs>548</Paragraphs>
  <Slides>66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Wingdings</vt:lpstr>
      <vt:lpstr>Calibri</vt:lpstr>
      <vt:lpstr>Raleway Black</vt:lpstr>
      <vt:lpstr>Poppins</vt:lpstr>
      <vt:lpstr>Arial</vt:lpstr>
      <vt:lpstr>Trebuchet MS</vt:lpstr>
      <vt:lpstr>Calibri Light</vt:lpstr>
      <vt:lpstr>Symbol</vt:lpstr>
      <vt:lpstr>Theme1</vt:lpstr>
      <vt:lpstr>Parts of Speech</vt:lpstr>
      <vt:lpstr>PowerPoint Presentation</vt:lpstr>
      <vt:lpstr>PowerPoint Presentation</vt:lpstr>
      <vt:lpstr>NOUN</vt:lpstr>
      <vt:lpstr>CLASSIFICATION OF NOUN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PRONOUN</vt:lpstr>
      <vt:lpstr>CLASSIFICATION OF PRONOUNS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VERBS</vt:lpstr>
      <vt:lpstr>CLASSIFICATION OF VERBS</vt:lpstr>
      <vt:lpstr>PowerPoint Presentation</vt:lpstr>
      <vt:lpstr>PowerPoint Presentation</vt:lpstr>
      <vt:lpstr>PowerPoint Presentation</vt:lpstr>
      <vt:lpstr>PowerPoint Presentation</vt:lpstr>
      <vt:lpstr>ADJECTIVE</vt:lpstr>
      <vt:lpstr>CLASSIFICATION OF ADJECTIVES</vt:lpstr>
      <vt:lpstr>PowerPoint Presentation</vt:lpstr>
      <vt:lpstr>PowerPoint Presentation</vt:lpstr>
      <vt:lpstr>PowerPoint Presentation</vt:lpstr>
      <vt:lpstr>ADVERB</vt:lpstr>
      <vt:lpstr>CLASSIFICATION OF ADVERBS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PREPOSITION</vt:lpstr>
      <vt:lpstr>CLASSIFICATION OF PREPOSITIONS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CONJUNCTION</vt:lpstr>
      <vt:lpstr>CLASSIFICATION OF CONJUNCTIONS</vt:lpstr>
      <vt:lpstr>PowerPoint Presentation</vt:lpstr>
      <vt:lpstr>PowerPoint Presentation</vt:lpstr>
      <vt:lpstr>PowerPoint Presentation</vt:lpstr>
      <vt:lpstr>INTERJECTION</vt:lpstr>
      <vt:lpstr>CLASSIFICATION OF INTERJECTIONS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Parts of Speech</dc:title>
  <dc:creator>Abhi raj</dc:creator>
  <cp:lastModifiedBy>Abhi raj</cp:lastModifiedBy>
  <cp:revision>337</cp:revision>
  <dcterms:created xsi:type="dcterms:W3CDTF">2024-11-29T02:47:09Z</dcterms:created>
  <dcterms:modified xsi:type="dcterms:W3CDTF">2024-11-30T09:48:24Z</dcterms:modified>
</cp:coreProperties>
</file>